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03.svg" ContentType="image/svg+xml"/>
  <Override PartName="/ppt/media/image105.svg" ContentType="image/svg+xml"/>
  <Override PartName="/ppt/media/image107.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4.svg" ContentType="image/svg+xml"/>
  <Override PartName="/ppt/media/image126.svg" ContentType="image/svg+xml"/>
  <Override PartName="/ppt/media/image129.svg" ContentType="image/svg+xml"/>
  <Override PartName="/ppt/media/image131.svg" ContentType="image/svg+xml"/>
  <Override PartName="/ppt/media/image133.svg" ContentType="image/svg+xml"/>
  <Override PartName="/ppt/media/image135.svg" ContentType="image/svg+xml"/>
  <Override PartName="/ppt/media/image14.svg" ContentType="image/svg+xml"/>
  <Override PartName="/ppt/media/image142.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3.svg" ContentType="image/svg+xml"/>
  <Override PartName="/ppt/media/image62.svg" ContentType="image/svg+xml"/>
  <Override PartName="/ppt/media/image66.svg" ContentType="image/svg+xml"/>
  <Override PartName="/ppt/media/image8.svg" ContentType="image/svg+xml"/>
  <Override PartName="/ppt/media/image97.svg" ContentType="image/svg+xml"/>
  <Override PartName="/ppt/media/image9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Lst>
  <p:sldSz cx="18288000" cy="10287000"/>
  <p:notesSz cx="6858000" cy="9144000"/>
  <p:embeddedFontLst>
    <p:embeddedFont>
      <p:font typeface="Open Sans Medium"/>
      <p:regular r:id="rId96"/>
    </p:embeddedFont>
    <p:embeddedFont>
      <p:font typeface="Public Sans Heavy"/>
      <p:bold r:id="rId97"/>
    </p:embeddedFont>
    <p:embeddedFont>
      <p:font typeface="Poppins Bold" panose="00000800000000000000"/>
      <p:bold r:id="rId98"/>
    </p:embeddedFont>
    <p:embeddedFont>
      <p:font typeface="Public Sans Bold"/>
      <p:bold r:id="rId99"/>
    </p:embeddedFont>
    <p:embeddedFont>
      <p:font typeface="Archivo Black" panose="020B0A03020202020B04"/>
      <p:regular r:id="rId100"/>
    </p:embeddedFont>
    <p:embeddedFont>
      <p:font typeface="Open Sans Bold"/>
      <p:bold r:id="rId101"/>
    </p:embeddedFont>
    <p:embeddedFont>
      <p:font typeface="Calibri" panose="020F0502020204030204" charset="0"/>
      <p:regular r:id="rId102"/>
      <p:bold r:id="rId103"/>
      <p:italic r:id="rId104"/>
      <p:boldItalic r:id="rId105"/>
    </p:embeddedFont>
    <p:embeddedFont>
      <p:font typeface="Roboto Bold" panose="02000000000000000000"/>
      <p:bold r:id="rId106"/>
    </p:embeddedFont>
    <p:embeddedFont>
      <p:font typeface="IBM Plex Sans Bold" panose="020B0803050203000203"/>
      <p:bold r:id="rId107"/>
    </p:embeddedFont>
    <p:embeddedFont>
      <p:font typeface="Barlow Semi-Bold" panose="00000700000000000000"/>
      <p:bold r:id="rId108"/>
    </p:embeddedFont>
    <p:embeddedFont>
      <p:font typeface="Barlow Bold" panose="00000800000000000000"/>
      <p:bold r:id="rId109"/>
    </p:embeddedFont>
    <p:embeddedFont>
      <p:font typeface="League Spartan" panose="00000800000000000000"/>
      <p:bold r:id="rId110"/>
    </p:embeddedFont>
    <p:embeddedFont>
      <p:font typeface="Aileron Bold" panose="00000800000000000000"/>
      <p:bold r:id="rId111"/>
    </p:embeddedFont>
    <p:embeddedFont>
      <p:font typeface="Lato Bold" panose="020F0502020204030203"/>
      <p:bold r:id="rId112"/>
    </p:embeddedFont>
    <p:embeddedFont>
      <p:font typeface="Poppins" panose="00000500000000000000"/>
      <p:regular r:id="rId113"/>
    </p:embeddedFont>
    <p:embeddedFont>
      <p:font typeface="Open Sans"/>
      <p:regular r:id="rId114"/>
    </p:embeddedFont>
    <p:embeddedFont>
      <p:font typeface="Poppins Semi-Bold" panose="00000700000000000000"/>
      <p:bold r:id="rId115"/>
    </p:embeddedFont>
    <p:embeddedFont>
      <p:font typeface="Montserrat Light Bold" panose="00000800000000000000"/>
      <p:bold r:id="rId1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font" Target="fonts/font4.fntdata"/><Relationship Id="rId98" Type="http://schemas.openxmlformats.org/officeDocument/2006/relationships/font" Target="fonts/font3.fntdata"/><Relationship Id="rId97" Type="http://schemas.openxmlformats.org/officeDocument/2006/relationships/font" Target="fonts/font2.fntdata"/><Relationship Id="rId96" Type="http://schemas.openxmlformats.org/officeDocument/2006/relationships/font" Target="fonts/font1.fntdata"/><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6" Type="http://schemas.openxmlformats.org/officeDocument/2006/relationships/font" Target="fonts/font21.fntdata"/><Relationship Id="rId115" Type="http://schemas.openxmlformats.org/officeDocument/2006/relationships/font" Target="fonts/font20.fntdata"/><Relationship Id="rId114" Type="http://schemas.openxmlformats.org/officeDocument/2006/relationships/font" Target="fonts/font19.fntdata"/><Relationship Id="rId113" Type="http://schemas.openxmlformats.org/officeDocument/2006/relationships/font" Target="fonts/font18.fntdata"/><Relationship Id="rId112" Type="http://schemas.openxmlformats.org/officeDocument/2006/relationships/font" Target="fonts/font17.fntdata"/><Relationship Id="rId111" Type="http://schemas.openxmlformats.org/officeDocument/2006/relationships/font" Target="fonts/font16.fntdata"/><Relationship Id="rId110" Type="http://schemas.openxmlformats.org/officeDocument/2006/relationships/font" Target="fonts/font15.fntdata"/><Relationship Id="rId11" Type="http://schemas.openxmlformats.org/officeDocument/2006/relationships/slide" Target="slides/slide9.xml"/><Relationship Id="rId109" Type="http://schemas.openxmlformats.org/officeDocument/2006/relationships/font" Target="fonts/font14.fntdata"/><Relationship Id="rId108" Type="http://schemas.openxmlformats.org/officeDocument/2006/relationships/font" Target="fonts/font13.fntdata"/><Relationship Id="rId107" Type="http://schemas.openxmlformats.org/officeDocument/2006/relationships/font" Target="fonts/font12.fntdata"/><Relationship Id="rId106" Type="http://schemas.openxmlformats.org/officeDocument/2006/relationships/font" Target="fonts/font11.fntdata"/><Relationship Id="rId105" Type="http://schemas.openxmlformats.org/officeDocument/2006/relationships/font" Target="fonts/font10.fntdata"/><Relationship Id="rId104" Type="http://schemas.openxmlformats.org/officeDocument/2006/relationships/font" Target="fonts/font9.fntdata"/><Relationship Id="rId103" Type="http://schemas.openxmlformats.org/officeDocument/2006/relationships/font" Target="fonts/font8.fntdata"/><Relationship Id="rId102" Type="http://schemas.openxmlformats.org/officeDocument/2006/relationships/font" Target="fonts/font7.fntdata"/><Relationship Id="rId101" Type="http://schemas.openxmlformats.org/officeDocument/2006/relationships/font" Target="fonts/font6.fntdata"/><Relationship Id="rId100" Type="http://schemas.openxmlformats.org/officeDocument/2006/relationships/font" Target="fonts/font5.fntdata"/><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sv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38.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jpeg"/><Relationship Id="rId1" Type="http://schemas.openxmlformats.org/officeDocument/2006/relationships/image" Target="../media/image56.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jpeg"/><Relationship Id="rId2" Type="http://schemas.microsoft.com/office/2007/relationships/media" Target="../media/media1.mp4"/><Relationship Id="rId1" Type="http://schemas.openxmlformats.org/officeDocument/2006/relationships/video" Target="../media/media1.mp4"/></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image" Target="../media/image1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6.svg"/><Relationship Id="rId3"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67.jpeg"/><Relationship Id="rId1" Type="http://schemas.openxmlformats.org/officeDocument/2006/relationships/image" Target="../media/image3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71.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73.jpeg"/><Relationship Id="rId1" Type="http://schemas.openxmlformats.org/officeDocument/2006/relationships/image" Target="../media/image3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76.jpeg"/><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jpeg"/><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79.jpeg"/><Relationship Id="rId1" Type="http://schemas.openxmlformats.org/officeDocument/2006/relationships/image" Target="../media/image3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jpe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5.pn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82.png"/><Relationship Id="rId1" Type="http://schemas.openxmlformats.org/officeDocument/2006/relationships/image" Target="../media/image31.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sv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jpe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image" Target="../media/image9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jpe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84.jpeg"/><Relationship Id="rId1" Type="http://schemas.openxmlformats.org/officeDocument/2006/relationships/image" Target="../media/image3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7.svg"/><Relationship Id="rId1" Type="http://schemas.openxmlformats.org/officeDocument/2006/relationships/image" Target="../media/image96.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image" Target="../media/image108.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9.png"/></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0.svg"/><Relationship Id="rId7" Type="http://schemas.openxmlformats.org/officeDocument/2006/relationships/image" Target="../media/image119.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6.svg"/><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image" Target="../media/image127.png"/></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s>
</file>

<file path=ppt/slides/_rels/slide8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6.svg"/><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image" Target="../media/image127.png"/></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8.jpeg"/><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2.svg"/><Relationship Id="rId3" Type="http://schemas.openxmlformats.org/officeDocument/2006/relationships/image" Target="../media/image141.png"/><Relationship Id="rId2" Type="http://schemas.openxmlformats.org/officeDocument/2006/relationships/hyperlink" Target="https://github.com/hajar200207/mini_projet_visualisation_donnes" TargetMode="External"/><Relationship Id="rId1" Type="http://schemas.openxmlformats.org/officeDocument/2006/relationships/image" Target="../media/image1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8888" b="-8888"/>
            </a:stretch>
          </a:blipFill>
        </p:spPr>
      </p:sp>
      <p:grpSp>
        <p:nvGrpSpPr>
          <p:cNvPr id="3" name="Group 3"/>
          <p:cNvGrpSpPr/>
          <p:nvPr/>
        </p:nvGrpSpPr>
        <p:grpSpPr>
          <a:xfrm rot="0">
            <a:off x="-188221" y="-195906"/>
            <a:ext cx="18687203" cy="10813575"/>
            <a:chOff x="0" y="0"/>
            <a:chExt cx="3551565" cy="2055156"/>
          </a:xfrm>
        </p:grpSpPr>
        <p:sp>
          <p:nvSpPr>
            <p:cNvPr id="4" name="Freeform 4"/>
            <p:cNvSpPr/>
            <p:nvPr/>
          </p:nvSpPr>
          <p:spPr>
            <a:xfrm>
              <a:off x="0" y="0"/>
              <a:ext cx="3551565" cy="2055156"/>
            </a:xfrm>
            <a:custGeom>
              <a:avLst/>
              <a:gdLst/>
              <a:ahLst/>
              <a:cxnLst/>
              <a:rect l="l" t="t" r="r" b="b"/>
              <a:pathLst>
                <a:path w="3551565" h="2055156">
                  <a:moveTo>
                    <a:pt x="0" y="0"/>
                  </a:moveTo>
                  <a:lnTo>
                    <a:pt x="3551565" y="0"/>
                  </a:lnTo>
                  <a:lnTo>
                    <a:pt x="3551565" y="2055156"/>
                  </a:lnTo>
                  <a:lnTo>
                    <a:pt x="0" y="2055156"/>
                  </a:lnTo>
                  <a:close/>
                </a:path>
              </a:pathLst>
            </a:custGeom>
            <a:solidFill>
              <a:srgbClr val="1A6FB0">
                <a:alpha val="84706"/>
              </a:srgbClr>
            </a:solidFill>
          </p:spPr>
        </p:sp>
      </p:grpSp>
      <p:grpSp>
        <p:nvGrpSpPr>
          <p:cNvPr id="5" name="Group 5"/>
          <p:cNvGrpSpPr/>
          <p:nvPr/>
        </p:nvGrpSpPr>
        <p:grpSpPr>
          <a:xfrm rot="0">
            <a:off x="8080711" y="3175839"/>
            <a:ext cx="2126578" cy="212657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8B9EB"/>
            </a:solidFill>
          </p:spPr>
        </p:sp>
      </p:grpSp>
      <p:sp>
        <p:nvSpPr>
          <p:cNvPr id="7" name="Freeform 7"/>
          <p:cNvSpPr/>
          <p:nvPr/>
        </p:nvSpPr>
        <p:spPr>
          <a:xfrm>
            <a:off x="8517998" y="3804125"/>
            <a:ext cx="1290104" cy="1161093"/>
          </a:xfrm>
          <a:custGeom>
            <a:avLst/>
            <a:gdLst/>
            <a:ahLst/>
            <a:cxnLst/>
            <a:rect l="l" t="t" r="r" b="b"/>
            <a:pathLst>
              <a:path w="1290104" h="1161093">
                <a:moveTo>
                  <a:pt x="0" y="0"/>
                </a:moveTo>
                <a:lnTo>
                  <a:pt x="1290104" y="0"/>
                </a:lnTo>
                <a:lnTo>
                  <a:pt x="1290104" y="1161093"/>
                </a:lnTo>
                <a:lnTo>
                  <a:pt x="0" y="11610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a:t>
              </a:r>
              <a:endParaRPr lang="en-US" sz="2400">
                <a:solidFill>
                  <a:srgbClr val="FFFFFF"/>
                </a:solidFill>
                <a:latin typeface="Open Sans Medium"/>
              </a:endParaRPr>
            </a:p>
          </p:txBody>
        </p:sp>
      </p:grpSp>
      <p:sp>
        <p:nvSpPr>
          <p:cNvPr id="11" name="Freeform 11"/>
          <p:cNvSpPr/>
          <p:nvPr/>
        </p:nvSpPr>
        <p:spPr>
          <a:xfrm>
            <a:off x="0" y="-28575"/>
            <a:ext cx="2018743" cy="2018743"/>
          </a:xfrm>
          <a:custGeom>
            <a:avLst/>
            <a:gdLst/>
            <a:ahLst/>
            <a:cxnLst/>
            <a:rect l="l" t="t" r="r" b="b"/>
            <a:pathLst>
              <a:path w="2018743" h="2018743">
                <a:moveTo>
                  <a:pt x="0" y="0"/>
                </a:moveTo>
                <a:lnTo>
                  <a:pt x="2018743" y="0"/>
                </a:lnTo>
                <a:lnTo>
                  <a:pt x="2018743" y="2018743"/>
                </a:lnTo>
                <a:lnTo>
                  <a:pt x="0" y="2018743"/>
                </a:lnTo>
                <a:lnTo>
                  <a:pt x="0" y="0"/>
                </a:lnTo>
                <a:close/>
              </a:path>
            </a:pathLst>
          </a:custGeom>
          <a:blipFill>
            <a:blip r:embed="rId4"/>
            <a:stretch>
              <a:fillRect/>
            </a:stretch>
          </a:blipFill>
        </p:spPr>
      </p:sp>
      <p:sp>
        <p:nvSpPr>
          <p:cNvPr id="12" name="Freeform 12"/>
          <p:cNvSpPr/>
          <p:nvPr/>
        </p:nvSpPr>
        <p:spPr>
          <a:xfrm>
            <a:off x="15818259" y="19328"/>
            <a:ext cx="2469741" cy="1662557"/>
          </a:xfrm>
          <a:custGeom>
            <a:avLst/>
            <a:gdLst/>
            <a:ahLst/>
            <a:cxnLst/>
            <a:rect l="l" t="t" r="r" b="b"/>
            <a:pathLst>
              <a:path w="2469741" h="1662557">
                <a:moveTo>
                  <a:pt x="0" y="0"/>
                </a:moveTo>
                <a:lnTo>
                  <a:pt x="2469741" y="0"/>
                </a:lnTo>
                <a:lnTo>
                  <a:pt x="2469741" y="1662558"/>
                </a:lnTo>
                <a:lnTo>
                  <a:pt x="0" y="1662558"/>
                </a:lnTo>
                <a:lnTo>
                  <a:pt x="0" y="0"/>
                </a:lnTo>
                <a:close/>
              </a:path>
            </a:pathLst>
          </a:custGeom>
          <a:blipFill>
            <a:blip r:embed="rId5"/>
            <a:stretch>
              <a:fillRect/>
            </a:stretch>
          </a:blipFill>
        </p:spPr>
      </p:sp>
      <p:sp>
        <p:nvSpPr>
          <p:cNvPr id="13" name="TextBox 13"/>
          <p:cNvSpPr txBox="1"/>
          <p:nvPr/>
        </p:nvSpPr>
        <p:spPr>
          <a:xfrm>
            <a:off x="2267977" y="5501661"/>
            <a:ext cx="13752046" cy="2513235"/>
          </a:xfrm>
          <a:prstGeom prst="rect">
            <a:avLst/>
          </a:prstGeom>
        </p:spPr>
        <p:txBody>
          <a:bodyPr lIns="0" tIns="0" rIns="0" bIns="0" rtlCol="0" anchor="t">
            <a:spAutoFit/>
          </a:bodyPr>
          <a:lstStyle/>
          <a:p>
            <a:pPr algn="ctr">
              <a:lnSpc>
                <a:spcPts val="10050"/>
              </a:lnSpc>
            </a:pPr>
            <a:r>
              <a:rPr lang="en-US" sz="7180">
                <a:solidFill>
                  <a:srgbClr val="FFFFFF"/>
                </a:solidFill>
                <a:latin typeface="Public Sans Heavy"/>
              </a:rPr>
              <a:t>VISUALISATION DE DONNÉES</a:t>
            </a:r>
            <a:endParaRPr lang="en-US" sz="7180">
              <a:solidFill>
                <a:srgbClr val="FFFFFF"/>
              </a:solidFill>
              <a:latin typeface="Public Sans Heavy"/>
            </a:endParaRPr>
          </a:p>
        </p:txBody>
      </p:sp>
      <p:sp>
        <p:nvSpPr>
          <p:cNvPr id="14" name="TextBox 14"/>
          <p:cNvSpPr txBox="1"/>
          <p:nvPr/>
        </p:nvSpPr>
        <p:spPr>
          <a:xfrm>
            <a:off x="1276494" y="9040850"/>
            <a:ext cx="3838551" cy="720725"/>
          </a:xfrm>
          <a:prstGeom prst="rect">
            <a:avLst/>
          </a:prstGeom>
        </p:spPr>
        <p:txBody>
          <a:bodyPr lIns="0" tIns="0" rIns="0" bIns="0" rtlCol="0" anchor="t">
            <a:spAutoFit/>
          </a:bodyPr>
          <a:lstStyle/>
          <a:p>
            <a:pPr>
              <a:lnSpc>
                <a:spcPts val="2800"/>
              </a:lnSpc>
            </a:pPr>
            <a:r>
              <a:rPr lang="en-US" sz="2000">
                <a:solidFill>
                  <a:srgbClr val="FFF788"/>
                </a:solidFill>
                <a:latin typeface="Poppins Bold" panose="00000800000000000000"/>
              </a:rPr>
              <a:t>REALISER PAR: OUADI HAJAR</a:t>
            </a:r>
            <a:endParaRPr lang="en-US" sz="2000">
              <a:solidFill>
                <a:srgbClr val="FFF788"/>
              </a:solidFill>
              <a:latin typeface="Poppins Bold" panose="00000800000000000000"/>
            </a:endParaRPr>
          </a:p>
          <a:p>
            <a:pPr>
              <a:lnSpc>
                <a:spcPts val="2800"/>
              </a:lnSpc>
            </a:pPr>
            <a:r>
              <a:rPr lang="en-US" sz="2000">
                <a:solidFill>
                  <a:srgbClr val="FFF788"/>
                </a:solidFill>
                <a:latin typeface="Poppins Bold" panose="00000800000000000000"/>
              </a:rPr>
              <a:t>                                  OUADI REDA</a:t>
            </a:r>
            <a:endParaRPr lang="en-US" sz="2000">
              <a:solidFill>
                <a:srgbClr val="FFF788"/>
              </a:solidFill>
              <a:latin typeface="Poppins Bold" panose="00000800000000000000"/>
            </a:endParaRPr>
          </a:p>
        </p:txBody>
      </p:sp>
      <p:sp>
        <p:nvSpPr>
          <p:cNvPr id="15" name="TextBox 15"/>
          <p:cNvSpPr txBox="1"/>
          <p:nvPr/>
        </p:nvSpPr>
        <p:spPr>
          <a:xfrm>
            <a:off x="15486566" y="2070696"/>
            <a:ext cx="2098863" cy="358775"/>
          </a:xfrm>
          <a:prstGeom prst="rect">
            <a:avLst/>
          </a:prstGeom>
        </p:spPr>
        <p:txBody>
          <a:bodyPr lIns="0" tIns="0" rIns="0" bIns="0" rtlCol="0" anchor="t">
            <a:spAutoFit/>
          </a:bodyPr>
          <a:lstStyle/>
          <a:p>
            <a:pPr algn="r">
              <a:lnSpc>
                <a:spcPts val="2800"/>
              </a:lnSpc>
            </a:pPr>
            <a:r>
              <a:rPr lang="en-US" sz="2000">
                <a:solidFill>
                  <a:srgbClr val="FFFFFF"/>
                </a:solidFill>
                <a:latin typeface="Public Sans Bold"/>
              </a:rPr>
              <a:t>15-04-2024</a:t>
            </a:r>
            <a:endParaRPr lang="en-US" sz="2000">
              <a:solidFill>
                <a:srgbClr val="FFFFFF"/>
              </a:solidFill>
              <a:latin typeface="Public Sans Bold"/>
            </a:endParaRPr>
          </a:p>
        </p:txBody>
      </p:sp>
      <p:sp>
        <p:nvSpPr>
          <p:cNvPr id="16" name="TextBox 16"/>
          <p:cNvSpPr txBox="1"/>
          <p:nvPr/>
        </p:nvSpPr>
        <p:spPr>
          <a:xfrm>
            <a:off x="12952401" y="8964891"/>
            <a:ext cx="4306899" cy="879475"/>
          </a:xfrm>
          <a:prstGeom prst="rect">
            <a:avLst/>
          </a:prstGeom>
        </p:spPr>
        <p:txBody>
          <a:bodyPr lIns="0" tIns="0" rIns="0" bIns="0" rtlCol="0" anchor="t">
            <a:spAutoFit/>
          </a:bodyPr>
          <a:lstStyle/>
          <a:p>
            <a:pPr>
              <a:lnSpc>
                <a:spcPts val="3500"/>
              </a:lnSpc>
            </a:pPr>
            <a:r>
              <a:rPr lang="en-US" sz="2500">
                <a:solidFill>
                  <a:srgbClr val="FFF788"/>
                </a:solidFill>
                <a:latin typeface="Poppins Bold" panose="00000800000000000000"/>
              </a:rPr>
              <a:t>Professeur : Anouar Darif</a:t>
            </a:r>
            <a:endParaRPr lang="en-US" sz="2500">
              <a:solidFill>
                <a:srgbClr val="FFF788"/>
              </a:solidFill>
              <a:latin typeface="Poppins Bold" panose="00000800000000000000"/>
            </a:endParaRPr>
          </a:p>
          <a:p>
            <a:pPr>
              <a:lnSpc>
                <a:spcPts val="3500"/>
              </a:lnSpc>
            </a:pPr>
          </a:p>
        </p:txBody>
      </p:sp>
      <p:sp>
        <p:nvSpPr>
          <p:cNvPr id="17" name="TextBox 17"/>
          <p:cNvSpPr txBox="1"/>
          <p:nvPr/>
        </p:nvSpPr>
        <p:spPr>
          <a:xfrm>
            <a:off x="7911875" y="1691411"/>
            <a:ext cx="9525" cy="352425"/>
          </a:xfrm>
          <a:prstGeom prst="rect">
            <a:avLst/>
          </a:prstGeom>
        </p:spPr>
        <p:txBody>
          <a:bodyPr lIns="0" tIns="0" rIns="0" bIns="0" rtlCol="0" anchor="t">
            <a:spAutoFit/>
          </a:bodyPr>
          <a:lstStyle/>
          <a:p>
            <a:pPr algn="ctr">
              <a:lnSpc>
                <a:spcPts val="2880"/>
              </a:lnSpc>
              <a:spcBef>
                <a:spcPct val="0"/>
              </a:spcBef>
            </a:pPr>
          </a:p>
        </p:txBody>
      </p:sp>
      <p:sp>
        <p:nvSpPr>
          <p:cNvPr id="18" name="TextBox 18"/>
          <p:cNvSpPr txBox="1"/>
          <p:nvPr/>
        </p:nvSpPr>
        <p:spPr>
          <a:xfrm>
            <a:off x="3328160" y="91211"/>
            <a:ext cx="11180682" cy="1952625"/>
          </a:xfrm>
          <a:prstGeom prst="rect">
            <a:avLst/>
          </a:prstGeom>
        </p:spPr>
        <p:txBody>
          <a:bodyPr lIns="0" tIns="0" rIns="0" bIns="0" rtlCol="0" anchor="t">
            <a:spAutoFit/>
          </a:bodyPr>
          <a:lstStyle/>
          <a:p>
            <a:pPr algn="ctr">
              <a:lnSpc>
                <a:spcPts val="3870"/>
              </a:lnSpc>
              <a:spcBef>
                <a:spcPct val="0"/>
              </a:spcBef>
            </a:pPr>
            <a:r>
              <a:rPr lang="en-US" sz="3225">
                <a:solidFill>
                  <a:srgbClr val="000000"/>
                </a:solidFill>
                <a:latin typeface="Archivo Black" panose="020B0A03020202020B04"/>
              </a:rPr>
              <a:t>   </a:t>
            </a:r>
            <a:r>
              <a:rPr lang="en-US" sz="3225">
                <a:solidFill>
                  <a:srgbClr val="000000"/>
                </a:solidFill>
                <a:latin typeface="Archivo Black" panose="020B0A03020202020B04"/>
              </a:rPr>
              <a:t>Université Sultan Moulay Slimane </a:t>
            </a:r>
            <a:endParaRPr lang="en-US" sz="3225">
              <a:solidFill>
                <a:srgbClr val="000000"/>
              </a:solidFill>
              <a:latin typeface="Archivo Black" panose="020B0A03020202020B04"/>
            </a:endParaRPr>
          </a:p>
          <a:p>
            <a:pPr algn="ctr">
              <a:lnSpc>
                <a:spcPts val="3870"/>
              </a:lnSpc>
              <a:spcBef>
                <a:spcPct val="0"/>
              </a:spcBef>
            </a:pPr>
            <a:r>
              <a:rPr lang="en-US" sz="3225">
                <a:solidFill>
                  <a:srgbClr val="000000"/>
                </a:solidFill>
                <a:latin typeface="Archivo Black" panose="020B0A03020202020B04"/>
              </a:rPr>
              <a:t>   Faculté Polydisciplinaire Béni Mellal </a:t>
            </a:r>
            <a:endParaRPr lang="en-US" sz="3225">
              <a:solidFill>
                <a:srgbClr val="000000"/>
              </a:solidFill>
              <a:latin typeface="Archivo Black" panose="020B0A03020202020B04"/>
            </a:endParaRPr>
          </a:p>
          <a:p>
            <a:pPr algn="ctr">
              <a:lnSpc>
                <a:spcPts val="3870"/>
              </a:lnSpc>
              <a:spcBef>
                <a:spcPct val="0"/>
              </a:spcBef>
            </a:pPr>
            <a:r>
              <a:rPr lang="en-US" sz="3225">
                <a:solidFill>
                  <a:srgbClr val="000000"/>
                </a:solidFill>
                <a:latin typeface="Archivo Black" panose="020B0A03020202020B04"/>
              </a:rPr>
              <a:t>Département de Mathématique et Informatique Master STRI </a:t>
            </a:r>
            <a:endParaRPr lang="en-US" sz="3225">
              <a:solidFill>
                <a:srgbClr val="000000"/>
              </a:solidFill>
              <a:latin typeface="Archivo Black" panose="020B0A03020202020B04"/>
            </a:endParaRPr>
          </a:p>
        </p:txBody>
      </p:sp>
      <p:sp>
        <p:nvSpPr>
          <p:cNvPr id="19" name="TextBox 19"/>
          <p:cNvSpPr txBox="1"/>
          <p:nvPr/>
        </p:nvSpPr>
        <p:spPr>
          <a:xfrm>
            <a:off x="8029200" y="2633952"/>
            <a:ext cx="2267700" cy="490855"/>
          </a:xfrm>
          <a:prstGeom prst="rect">
            <a:avLst/>
          </a:prstGeom>
        </p:spPr>
        <p:txBody>
          <a:bodyPr lIns="0" tIns="0" rIns="0" bIns="0" rtlCol="0" anchor="t">
            <a:spAutoFit/>
          </a:bodyPr>
          <a:lstStyle/>
          <a:p>
            <a:pPr algn="r">
              <a:lnSpc>
                <a:spcPts val="3920"/>
              </a:lnSpc>
            </a:pPr>
            <a:r>
              <a:rPr lang="en-US" sz="2800">
                <a:solidFill>
                  <a:srgbClr val="FFDE59"/>
                </a:solidFill>
                <a:latin typeface="Public Sans Bold"/>
              </a:rPr>
              <a:t>MINI PROJET</a:t>
            </a:r>
            <a:endParaRPr lang="en-US" sz="2800">
              <a:solidFill>
                <a:srgbClr val="FFDE59"/>
              </a:solidFill>
              <a:latin typeface="Public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0184" y="5422868"/>
            <a:ext cx="1695157" cy="847579"/>
          </a:xfrm>
          <a:custGeom>
            <a:avLst/>
            <a:gdLst/>
            <a:ahLst/>
            <a:cxnLst/>
            <a:rect l="l" t="t" r="r" b="b"/>
            <a:pathLst>
              <a:path w="1695157" h="847579">
                <a:moveTo>
                  <a:pt x="0" y="0"/>
                </a:moveTo>
                <a:lnTo>
                  <a:pt x="1695158" y="0"/>
                </a:lnTo>
                <a:lnTo>
                  <a:pt x="1695158" y="847579"/>
                </a:lnTo>
                <a:lnTo>
                  <a:pt x="0" y="8475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a:off x="13391805" y="4936355"/>
            <a:ext cx="1695157" cy="847579"/>
          </a:xfrm>
          <a:custGeom>
            <a:avLst/>
            <a:gdLst/>
            <a:ahLst/>
            <a:cxnLst/>
            <a:rect l="l" t="t" r="r" b="b"/>
            <a:pathLst>
              <a:path w="1695157" h="847579">
                <a:moveTo>
                  <a:pt x="0" y="0"/>
                </a:moveTo>
                <a:lnTo>
                  <a:pt x="1695157" y="0"/>
                </a:lnTo>
                <a:lnTo>
                  <a:pt x="1695157" y="847579"/>
                </a:lnTo>
                <a:lnTo>
                  <a:pt x="0" y="8475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0800000">
            <a:off x="6335167" y="4910445"/>
            <a:ext cx="1695157" cy="847579"/>
          </a:xfrm>
          <a:custGeom>
            <a:avLst/>
            <a:gdLst/>
            <a:ahLst/>
            <a:cxnLst/>
            <a:rect l="l" t="t" r="r" b="b"/>
            <a:pathLst>
              <a:path w="1695157" h="847579">
                <a:moveTo>
                  <a:pt x="0" y="0"/>
                </a:moveTo>
                <a:lnTo>
                  <a:pt x="1695157" y="0"/>
                </a:lnTo>
                <a:lnTo>
                  <a:pt x="1695157" y="847578"/>
                </a:lnTo>
                <a:lnTo>
                  <a:pt x="0" y="84757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9756823" y="5448779"/>
            <a:ext cx="1695157" cy="847579"/>
          </a:xfrm>
          <a:custGeom>
            <a:avLst/>
            <a:gdLst/>
            <a:ahLst/>
            <a:cxnLst/>
            <a:rect l="l" t="t" r="r" b="b"/>
            <a:pathLst>
              <a:path w="1695157" h="847579">
                <a:moveTo>
                  <a:pt x="0" y="0"/>
                </a:moveTo>
                <a:lnTo>
                  <a:pt x="1695157" y="0"/>
                </a:lnTo>
                <a:lnTo>
                  <a:pt x="1695157" y="847578"/>
                </a:lnTo>
                <a:lnTo>
                  <a:pt x="0" y="84757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248308" y="4627111"/>
            <a:ext cx="3078059" cy="1669246"/>
            <a:chOff x="0" y="0"/>
            <a:chExt cx="1288021" cy="698500"/>
          </a:xfrm>
        </p:grpSpPr>
        <p:sp>
          <p:nvSpPr>
            <p:cNvPr id="7" name="Freeform 7"/>
            <p:cNvSpPr/>
            <p:nvPr/>
          </p:nvSpPr>
          <p:spPr>
            <a:xfrm>
              <a:off x="0" y="0"/>
              <a:ext cx="1288021" cy="698500"/>
            </a:xfrm>
            <a:custGeom>
              <a:avLst/>
              <a:gdLst/>
              <a:ahLst/>
              <a:cxnLst/>
              <a:rect l="l" t="t" r="r" b="b"/>
              <a:pathLst>
                <a:path w="1288021" h="698500">
                  <a:moveTo>
                    <a:pt x="1288021" y="349250"/>
                  </a:moveTo>
                  <a:lnTo>
                    <a:pt x="1084821" y="698500"/>
                  </a:lnTo>
                  <a:lnTo>
                    <a:pt x="203200" y="698500"/>
                  </a:lnTo>
                  <a:lnTo>
                    <a:pt x="0" y="349250"/>
                  </a:lnTo>
                  <a:lnTo>
                    <a:pt x="203200" y="0"/>
                  </a:lnTo>
                  <a:lnTo>
                    <a:pt x="1084821" y="0"/>
                  </a:lnTo>
                  <a:lnTo>
                    <a:pt x="1288021" y="349250"/>
                  </a:lnTo>
                  <a:close/>
                </a:path>
              </a:pathLst>
            </a:custGeom>
            <a:solidFill>
              <a:srgbClr val="0048A8"/>
            </a:solidFill>
          </p:spPr>
        </p:sp>
        <p:sp>
          <p:nvSpPr>
            <p:cNvPr id="8" name="TextBox 8"/>
            <p:cNvSpPr txBox="1"/>
            <p:nvPr/>
          </p:nvSpPr>
          <p:spPr>
            <a:xfrm>
              <a:off x="114300" y="19050"/>
              <a:ext cx="1059421" cy="679450"/>
            </a:xfrm>
            <a:prstGeom prst="rect">
              <a:avLst/>
            </a:prstGeom>
          </p:spPr>
          <p:txBody>
            <a:bodyPr lIns="50800" tIns="50800" rIns="50800" bIns="50800" rtlCol="0" anchor="ctr"/>
            <a:lstStyle/>
            <a:p>
              <a:pPr algn="ctr">
                <a:lnSpc>
                  <a:spcPts val="2400"/>
                </a:lnSpc>
              </a:pPr>
            </a:p>
          </p:txBody>
        </p:sp>
      </p:grpSp>
      <p:grpSp>
        <p:nvGrpSpPr>
          <p:cNvPr id="9" name="Group 9"/>
          <p:cNvGrpSpPr/>
          <p:nvPr/>
        </p:nvGrpSpPr>
        <p:grpSpPr>
          <a:xfrm rot="0">
            <a:off x="3326367" y="4962266"/>
            <a:ext cx="3558769" cy="1929938"/>
            <a:chOff x="0" y="0"/>
            <a:chExt cx="1288021" cy="698500"/>
          </a:xfrm>
        </p:grpSpPr>
        <p:sp>
          <p:nvSpPr>
            <p:cNvPr id="10" name="Freeform 10"/>
            <p:cNvSpPr/>
            <p:nvPr/>
          </p:nvSpPr>
          <p:spPr>
            <a:xfrm>
              <a:off x="0" y="0"/>
              <a:ext cx="1288021" cy="698500"/>
            </a:xfrm>
            <a:custGeom>
              <a:avLst/>
              <a:gdLst/>
              <a:ahLst/>
              <a:cxnLst/>
              <a:rect l="l" t="t" r="r" b="b"/>
              <a:pathLst>
                <a:path w="1288021" h="698500">
                  <a:moveTo>
                    <a:pt x="1288021" y="349250"/>
                  </a:moveTo>
                  <a:lnTo>
                    <a:pt x="1084821" y="698500"/>
                  </a:lnTo>
                  <a:lnTo>
                    <a:pt x="203200" y="698500"/>
                  </a:lnTo>
                  <a:lnTo>
                    <a:pt x="0" y="349250"/>
                  </a:lnTo>
                  <a:lnTo>
                    <a:pt x="203200" y="0"/>
                  </a:lnTo>
                  <a:lnTo>
                    <a:pt x="1084821" y="0"/>
                  </a:lnTo>
                  <a:lnTo>
                    <a:pt x="1288021" y="349250"/>
                  </a:lnTo>
                  <a:close/>
                </a:path>
              </a:pathLst>
            </a:custGeom>
            <a:solidFill>
              <a:srgbClr val="0048A8"/>
            </a:solidFill>
          </p:spPr>
        </p:sp>
        <p:sp>
          <p:nvSpPr>
            <p:cNvPr id="11" name="TextBox 11"/>
            <p:cNvSpPr txBox="1"/>
            <p:nvPr/>
          </p:nvSpPr>
          <p:spPr>
            <a:xfrm>
              <a:off x="114300" y="19050"/>
              <a:ext cx="1059421" cy="679450"/>
            </a:xfrm>
            <a:prstGeom prst="rect">
              <a:avLst/>
            </a:prstGeom>
          </p:spPr>
          <p:txBody>
            <a:bodyPr lIns="50800" tIns="50800" rIns="50800" bIns="50800" rtlCol="0" anchor="ctr"/>
            <a:lstStyle/>
            <a:p>
              <a:pPr algn="ctr">
                <a:lnSpc>
                  <a:spcPts val="2400"/>
                </a:lnSpc>
              </a:pPr>
            </a:p>
          </p:txBody>
        </p:sp>
      </p:grpSp>
      <p:grpSp>
        <p:nvGrpSpPr>
          <p:cNvPr id="12" name="Group 12"/>
          <p:cNvGrpSpPr/>
          <p:nvPr/>
        </p:nvGrpSpPr>
        <p:grpSpPr>
          <a:xfrm rot="0">
            <a:off x="10686851" y="4813346"/>
            <a:ext cx="3764943" cy="1899418"/>
            <a:chOff x="0" y="0"/>
            <a:chExt cx="1384536" cy="698500"/>
          </a:xfrm>
        </p:grpSpPr>
        <p:sp>
          <p:nvSpPr>
            <p:cNvPr id="13" name="Freeform 13"/>
            <p:cNvSpPr/>
            <p:nvPr/>
          </p:nvSpPr>
          <p:spPr>
            <a:xfrm>
              <a:off x="0" y="0"/>
              <a:ext cx="1384536" cy="698500"/>
            </a:xfrm>
            <a:custGeom>
              <a:avLst/>
              <a:gdLst/>
              <a:ahLst/>
              <a:cxnLst/>
              <a:rect l="l" t="t" r="r" b="b"/>
              <a:pathLst>
                <a:path w="1384536" h="698500">
                  <a:moveTo>
                    <a:pt x="1384536" y="349250"/>
                  </a:moveTo>
                  <a:lnTo>
                    <a:pt x="1181336" y="698500"/>
                  </a:lnTo>
                  <a:lnTo>
                    <a:pt x="203200" y="698500"/>
                  </a:lnTo>
                  <a:lnTo>
                    <a:pt x="0" y="349250"/>
                  </a:lnTo>
                  <a:lnTo>
                    <a:pt x="203200" y="0"/>
                  </a:lnTo>
                  <a:lnTo>
                    <a:pt x="1181336" y="0"/>
                  </a:lnTo>
                  <a:lnTo>
                    <a:pt x="1384536" y="349250"/>
                  </a:lnTo>
                  <a:close/>
                </a:path>
              </a:pathLst>
            </a:custGeom>
            <a:solidFill>
              <a:srgbClr val="0048A8"/>
            </a:solidFill>
          </p:spPr>
        </p:sp>
        <p:sp>
          <p:nvSpPr>
            <p:cNvPr id="14" name="TextBox 14"/>
            <p:cNvSpPr txBox="1"/>
            <p:nvPr/>
          </p:nvSpPr>
          <p:spPr>
            <a:xfrm>
              <a:off x="114300" y="19050"/>
              <a:ext cx="1155936" cy="679450"/>
            </a:xfrm>
            <a:prstGeom prst="rect">
              <a:avLst/>
            </a:prstGeom>
          </p:spPr>
          <p:txBody>
            <a:bodyPr lIns="50800" tIns="50800" rIns="50800" bIns="50800" rtlCol="0" anchor="ctr"/>
            <a:lstStyle/>
            <a:p>
              <a:pPr algn="ctr">
                <a:lnSpc>
                  <a:spcPts val="2400"/>
                </a:lnSpc>
              </a:pPr>
            </a:p>
          </p:txBody>
        </p:sp>
      </p:grpSp>
      <p:grpSp>
        <p:nvGrpSpPr>
          <p:cNvPr id="15" name="Group 15"/>
          <p:cNvGrpSpPr/>
          <p:nvPr/>
        </p:nvGrpSpPr>
        <p:grpSpPr>
          <a:xfrm rot="0">
            <a:off x="6955334" y="4627111"/>
            <a:ext cx="3493391" cy="1894483"/>
            <a:chOff x="0" y="0"/>
            <a:chExt cx="1288021" cy="698500"/>
          </a:xfrm>
        </p:grpSpPr>
        <p:sp>
          <p:nvSpPr>
            <p:cNvPr id="16" name="Freeform 16"/>
            <p:cNvSpPr/>
            <p:nvPr/>
          </p:nvSpPr>
          <p:spPr>
            <a:xfrm>
              <a:off x="0" y="0"/>
              <a:ext cx="1288021" cy="698500"/>
            </a:xfrm>
            <a:custGeom>
              <a:avLst/>
              <a:gdLst/>
              <a:ahLst/>
              <a:cxnLst/>
              <a:rect l="l" t="t" r="r" b="b"/>
              <a:pathLst>
                <a:path w="1288021" h="698500">
                  <a:moveTo>
                    <a:pt x="1288021" y="349250"/>
                  </a:moveTo>
                  <a:lnTo>
                    <a:pt x="1084821" y="698500"/>
                  </a:lnTo>
                  <a:lnTo>
                    <a:pt x="203200" y="698500"/>
                  </a:lnTo>
                  <a:lnTo>
                    <a:pt x="0" y="349250"/>
                  </a:lnTo>
                  <a:lnTo>
                    <a:pt x="203200" y="0"/>
                  </a:lnTo>
                  <a:lnTo>
                    <a:pt x="1084821" y="0"/>
                  </a:lnTo>
                  <a:lnTo>
                    <a:pt x="1288021" y="349250"/>
                  </a:lnTo>
                  <a:close/>
                </a:path>
              </a:pathLst>
            </a:custGeom>
            <a:solidFill>
              <a:srgbClr val="0048A8"/>
            </a:solidFill>
          </p:spPr>
        </p:sp>
        <p:sp>
          <p:nvSpPr>
            <p:cNvPr id="17" name="TextBox 17"/>
            <p:cNvSpPr txBox="1"/>
            <p:nvPr/>
          </p:nvSpPr>
          <p:spPr>
            <a:xfrm>
              <a:off x="114300" y="19050"/>
              <a:ext cx="1059421" cy="679450"/>
            </a:xfrm>
            <a:prstGeom prst="rect">
              <a:avLst/>
            </a:prstGeom>
          </p:spPr>
          <p:txBody>
            <a:bodyPr lIns="50800" tIns="50800" rIns="50800" bIns="50800" rtlCol="0" anchor="ctr"/>
            <a:lstStyle/>
            <a:p>
              <a:pPr algn="ctr">
                <a:lnSpc>
                  <a:spcPts val="2400"/>
                </a:lnSpc>
              </a:pPr>
            </a:p>
          </p:txBody>
        </p:sp>
      </p:grpSp>
      <p:grpSp>
        <p:nvGrpSpPr>
          <p:cNvPr id="18" name="Group 18"/>
          <p:cNvGrpSpPr/>
          <p:nvPr/>
        </p:nvGrpSpPr>
        <p:grpSpPr>
          <a:xfrm rot="0">
            <a:off x="14545624" y="4627111"/>
            <a:ext cx="3391091" cy="1839005"/>
            <a:chOff x="0" y="0"/>
            <a:chExt cx="1288021" cy="698500"/>
          </a:xfrm>
        </p:grpSpPr>
        <p:sp>
          <p:nvSpPr>
            <p:cNvPr id="19" name="Freeform 19"/>
            <p:cNvSpPr/>
            <p:nvPr/>
          </p:nvSpPr>
          <p:spPr>
            <a:xfrm>
              <a:off x="0" y="0"/>
              <a:ext cx="1288021" cy="698500"/>
            </a:xfrm>
            <a:custGeom>
              <a:avLst/>
              <a:gdLst/>
              <a:ahLst/>
              <a:cxnLst/>
              <a:rect l="l" t="t" r="r" b="b"/>
              <a:pathLst>
                <a:path w="1288021" h="698500">
                  <a:moveTo>
                    <a:pt x="1288021" y="349250"/>
                  </a:moveTo>
                  <a:lnTo>
                    <a:pt x="1084821" y="698500"/>
                  </a:lnTo>
                  <a:lnTo>
                    <a:pt x="203200" y="698500"/>
                  </a:lnTo>
                  <a:lnTo>
                    <a:pt x="0" y="349250"/>
                  </a:lnTo>
                  <a:lnTo>
                    <a:pt x="203200" y="0"/>
                  </a:lnTo>
                  <a:lnTo>
                    <a:pt x="1084821" y="0"/>
                  </a:lnTo>
                  <a:lnTo>
                    <a:pt x="1288021" y="349250"/>
                  </a:lnTo>
                  <a:close/>
                </a:path>
              </a:pathLst>
            </a:custGeom>
            <a:solidFill>
              <a:srgbClr val="0048A8"/>
            </a:solidFill>
          </p:spPr>
        </p:sp>
        <p:sp>
          <p:nvSpPr>
            <p:cNvPr id="20" name="TextBox 20"/>
            <p:cNvSpPr txBox="1"/>
            <p:nvPr/>
          </p:nvSpPr>
          <p:spPr>
            <a:xfrm>
              <a:off x="114300" y="19050"/>
              <a:ext cx="1059421" cy="679450"/>
            </a:xfrm>
            <a:prstGeom prst="rect">
              <a:avLst/>
            </a:prstGeom>
          </p:spPr>
          <p:txBody>
            <a:bodyPr lIns="50800" tIns="50800" rIns="50800" bIns="50800" rtlCol="0" anchor="ctr"/>
            <a:lstStyle/>
            <a:p>
              <a:pPr algn="ctr">
                <a:lnSpc>
                  <a:spcPts val="2400"/>
                </a:lnSpc>
              </a:pPr>
            </a:p>
          </p:txBody>
        </p:sp>
      </p:grpSp>
      <p:sp>
        <p:nvSpPr>
          <p:cNvPr id="21" name="TextBox 21"/>
          <p:cNvSpPr txBox="1"/>
          <p:nvPr/>
        </p:nvSpPr>
        <p:spPr>
          <a:xfrm>
            <a:off x="4465167" y="394952"/>
            <a:ext cx="9486691" cy="1955799"/>
          </a:xfrm>
          <a:prstGeom prst="rect">
            <a:avLst/>
          </a:prstGeom>
        </p:spPr>
        <p:txBody>
          <a:bodyPr lIns="0" tIns="0" rIns="0" bIns="0" rtlCol="0" anchor="t">
            <a:spAutoFit/>
          </a:bodyPr>
          <a:lstStyle/>
          <a:p>
            <a:pPr algn="ctr">
              <a:lnSpc>
                <a:spcPts val="5000"/>
              </a:lnSpc>
            </a:pPr>
            <a:r>
              <a:rPr lang="en-US" sz="5000">
                <a:solidFill>
                  <a:srgbClr val="0D3166"/>
                </a:solidFill>
                <a:latin typeface="Poppins Bold" panose="00000800000000000000"/>
              </a:rPr>
              <a:t>Les objectifs de la visualisation de données</a:t>
            </a:r>
            <a:endParaRPr lang="en-US" sz="5000">
              <a:solidFill>
                <a:srgbClr val="0D3166"/>
              </a:solidFill>
              <a:latin typeface="Poppins Bold" panose="00000800000000000000"/>
            </a:endParaRPr>
          </a:p>
          <a:p>
            <a:pPr algn="ctr">
              <a:lnSpc>
                <a:spcPts val="5000"/>
              </a:lnSpc>
              <a:spcBef>
                <a:spcPct val="0"/>
              </a:spcBef>
            </a:pPr>
          </a:p>
        </p:txBody>
      </p:sp>
      <p:sp>
        <p:nvSpPr>
          <p:cNvPr id="22" name="TextBox 22"/>
          <p:cNvSpPr txBox="1"/>
          <p:nvPr/>
        </p:nvSpPr>
        <p:spPr>
          <a:xfrm>
            <a:off x="390561" y="4904403"/>
            <a:ext cx="2698303" cy="1145901"/>
          </a:xfrm>
          <a:prstGeom prst="rect">
            <a:avLst/>
          </a:prstGeom>
        </p:spPr>
        <p:txBody>
          <a:bodyPr lIns="0" tIns="0" rIns="0" bIns="0" rtlCol="0" anchor="t">
            <a:spAutoFit/>
          </a:bodyPr>
          <a:lstStyle/>
          <a:p>
            <a:pPr algn="ctr">
              <a:lnSpc>
                <a:spcPts val="2970"/>
              </a:lnSpc>
              <a:spcBef>
                <a:spcPct val="0"/>
              </a:spcBef>
            </a:pPr>
            <a:r>
              <a:rPr lang="en-US" sz="2970">
                <a:solidFill>
                  <a:srgbClr val="F8F8F8"/>
                </a:solidFill>
                <a:latin typeface="Archivo Black" panose="020B0A03020202020B04"/>
              </a:rPr>
              <a:t> Explorer et comprendre les données</a:t>
            </a:r>
            <a:endParaRPr lang="en-US" sz="2970">
              <a:solidFill>
                <a:srgbClr val="F8F8F8"/>
              </a:solidFill>
              <a:latin typeface="Archivo Black" panose="020B0A03020202020B04"/>
            </a:endParaRPr>
          </a:p>
        </p:txBody>
      </p:sp>
      <p:sp>
        <p:nvSpPr>
          <p:cNvPr id="23" name="TextBox 23"/>
          <p:cNvSpPr txBox="1"/>
          <p:nvPr/>
        </p:nvSpPr>
        <p:spPr>
          <a:xfrm>
            <a:off x="7200606" y="4897342"/>
            <a:ext cx="3002848" cy="1624252"/>
          </a:xfrm>
          <a:prstGeom prst="rect">
            <a:avLst/>
          </a:prstGeom>
        </p:spPr>
        <p:txBody>
          <a:bodyPr lIns="0" tIns="0" rIns="0" bIns="0" rtlCol="0" anchor="t">
            <a:spAutoFit/>
          </a:bodyPr>
          <a:lstStyle/>
          <a:p>
            <a:pPr algn="ctr">
              <a:lnSpc>
                <a:spcPts val="3195"/>
              </a:lnSpc>
              <a:spcBef>
                <a:spcPct val="0"/>
              </a:spcBef>
            </a:pPr>
            <a:r>
              <a:rPr lang="en-US" sz="3195">
                <a:solidFill>
                  <a:srgbClr val="F8F8F8"/>
                </a:solidFill>
                <a:latin typeface="Archivo Black" panose="020B0A03020202020B04"/>
              </a:rPr>
              <a:t>Détecter des modèles et des tendances</a:t>
            </a:r>
            <a:endParaRPr lang="en-US" sz="3195">
              <a:solidFill>
                <a:srgbClr val="F8F8F8"/>
              </a:solidFill>
              <a:latin typeface="Archivo Black" panose="020B0A03020202020B04"/>
            </a:endParaRPr>
          </a:p>
        </p:txBody>
      </p:sp>
      <p:sp>
        <p:nvSpPr>
          <p:cNvPr id="24" name="TextBox 24"/>
          <p:cNvSpPr txBox="1"/>
          <p:nvPr/>
        </p:nvSpPr>
        <p:spPr>
          <a:xfrm>
            <a:off x="3728738" y="5236957"/>
            <a:ext cx="2787404" cy="1475806"/>
          </a:xfrm>
          <a:prstGeom prst="rect">
            <a:avLst/>
          </a:prstGeom>
        </p:spPr>
        <p:txBody>
          <a:bodyPr lIns="0" tIns="0" rIns="0" bIns="0" rtlCol="0" anchor="t">
            <a:spAutoFit/>
          </a:bodyPr>
          <a:lstStyle/>
          <a:p>
            <a:pPr algn="ctr">
              <a:lnSpc>
                <a:spcPts val="2880"/>
              </a:lnSpc>
              <a:spcBef>
                <a:spcPct val="0"/>
              </a:spcBef>
            </a:pPr>
            <a:r>
              <a:rPr lang="en-US" sz="2880">
                <a:solidFill>
                  <a:srgbClr val="F8F8F8"/>
                </a:solidFill>
                <a:latin typeface="Archivo Black" panose="020B0A03020202020B04"/>
              </a:rPr>
              <a:t>Communiquer et partager les informations</a:t>
            </a:r>
            <a:endParaRPr lang="en-US" sz="2880">
              <a:solidFill>
                <a:srgbClr val="F8F8F8"/>
              </a:solidFill>
              <a:latin typeface="Archivo Black" panose="020B0A03020202020B04"/>
            </a:endParaRPr>
          </a:p>
        </p:txBody>
      </p:sp>
      <p:sp>
        <p:nvSpPr>
          <p:cNvPr id="25" name="TextBox 25"/>
          <p:cNvSpPr txBox="1"/>
          <p:nvPr/>
        </p:nvSpPr>
        <p:spPr>
          <a:xfrm>
            <a:off x="11115476" y="5039442"/>
            <a:ext cx="3002848" cy="1504375"/>
          </a:xfrm>
          <a:prstGeom prst="rect">
            <a:avLst/>
          </a:prstGeom>
        </p:spPr>
        <p:txBody>
          <a:bodyPr lIns="0" tIns="0" rIns="0" bIns="0" rtlCol="0" anchor="t">
            <a:spAutoFit/>
          </a:bodyPr>
          <a:lstStyle/>
          <a:p>
            <a:pPr algn="ctr">
              <a:lnSpc>
                <a:spcPts val="2975"/>
              </a:lnSpc>
              <a:spcBef>
                <a:spcPct val="0"/>
              </a:spcBef>
            </a:pPr>
            <a:r>
              <a:rPr lang="en-US" sz="2975">
                <a:solidFill>
                  <a:srgbClr val="F8F8F8"/>
                </a:solidFill>
                <a:latin typeface="Archivo Black" panose="020B0A03020202020B04"/>
              </a:rPr>
              <a:t>Suivre les performances et identifier les problèmes</a:t>
            </a:r>
            <a:endParaRPr lang="en-US" sz="2975">
              <a:solidFill>
                <a:srgbClr val="F8F8F8"/>
              </a:solidFill>
              <a:latin typeface="Archivo Black" panose="020B0A03020202020B04"/>
            </a:endParaRPr>
          </a:p>
        </p:txBody>
      </p:sp>
      <p:sp>
        <p:nvSpPr>
          <p:cNvPr id="26" name="TextBox 26"/>
          <p:cNvSpPr txBox="1"/>
          <p:nvPr/>
        </p:nvSpPr>
        <p:spPr>
          <a:xfrm>
            <a:off x="14758795" y="4967595"/>
            <a:ext cx="3002848" cy="1192838"/>
          </a:xfrm>
          <a:prstGeom prst="rect">
            <a:avLst/>
          </a:prstGeom>
        </p:spPr>
        <p:txBody>
          <a:bodyPr lIns="0" tIns="0" rIns="0" bIns="0" rtlCol="0" anchor="t">
            <a:spAutoFit/>
          </a:bodyPr>
          <a:lstStyle/>
          <a:p>
            <a:pPr algn="ctr">
              <a:lnSpc>
                <a:spcPts val="3085"/>
              </a:lnSpc>
              <a:spcBef>
                <a:spcPct val="0"/>
              </a:spcBef>
            </a:pPr>
            <a:r>
              <a:rPr lang="en-US" sz="3085">
                <a:solidFill>
                  <a:srgbClr val="F8F8F8"/>
                </a:solidFill>
                <a:latin typeface="Archivo Black" panose="020B0A03020202020B04"/>
              </a:rPr>
              <a:t>Susciter la réflexion et l'action</a:t>
            </a:r>
            <a:endParaRPr lang="en-US" sz="3085">
              <a:solidFill>
                <a:srgbClr val="F8F8F8"/>
              </a:solidFill>
              <a:latin typeface="Archivo Black" panose="020B0A03020202020B04"/>
            </a:endParaRPr>
          </a:p>
        </p:txBody>
      </p:sp>
      <p:grpSp>
        <p:nvGrpSpPr>
          <p:cNvPr id="27" name="Group 27"/>
          <p:cNvGrpSpPr/>
          <p:nvPr/>
        </p:nvGrpSpPr>
        <p:grpSpPr>
          <a:xfrm rot="0">
            <a:off x="17575904" y="9666567"/>
            <a:ext cx="721621" cy="639483"/>
            <a:chOff x="0" y="0"/>
            <a:chExt cx="190057" cy="168424"/>
          </a:xfrm>
        </p:grpSpPr>
        <p:sp>
          <p:nvSpPr>
            <p:cNvPr id="28" name="Freeform 2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9" name="TextBox 2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10</a:t>
              </a:r>
              <a:endParaRPr lang="en-US" sz="2400">
                <a:solidFill>
                  <a:srgbClr val="FFFFFF"/>
                </a:solidFill>
                <a:latin typeface="Open Sans Medium"/>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683444" y="2872183"/>
            <a:ext cx="10314435" cy="1359399"/>
            <a:chOff x="0" y="0"/>
            <a:chExt cx="5541802" cy="730386"/>
          </a:xfrm>
        </p:grpSpPr>
        <p:sp>
          <p:nvSpPr>
            <p:cNvPr id="3" name="Freeform 3"/>
            <p:cNvSpPr/>
            <p:nvPr/>
          </p:nvSpPr>
          <p:spPr>
            <a:xfrm>
              <a:off x="0" y="0"/>
              <a:ext cx="5541802" cy="730386"/>
            </a:xfrm>
            <a:custGeom>
              <a:avLst/>
              <a:gdLst/>
              <a:ahLst/>
              <a:cxnLst/>
              <a:rect l="l" t="t" r="r" b="b"/>
              <a:pathLst>
                <a:path w="5541802" h="730386">
                  <a:moveTo>
                    <a:pt x="0" y="0"/>
                  </a:moveTo>
                  <a:lnTo>
                    <a:pt x="5338602" y="0"/>
                  </a:lnTo>
                  <a:lnTo>
                    <a:pt x="5541802" y="365193"/>
                  </a:lnTo>
                  <a:lnTo>
                    <a:pt x="533860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5287802" cy="768486"/>
            </a:xfrm>
            <a:prstGeom prst="rect">
              <a:avLst/>
            </a:prstGeom>
          </p:spPr>
          <p:txBody>
            <a:bodyPr lIns="50800" tIns="50800" rIns="50800" bIns="50800" rtlCol="0" anchor="ctr"/>
            <a:lstStyle/>
            <a:p>
              <a:pPr algn="ctr">
                <a:lnSpc>
                  <a:spcPts val="2605"/>
                </a:lnSpc>
              </a:pPr>
            </a:p>
          </p:txBody>
        </p:sp>
      </p:grpSp>
      <p:grpSp>
        <p:nvGrpSpPr>
          <p:cNvPr id="5" name="Group 5"/>
          <p:cNvGrpSpPr/>
          <p:nvPr/>
        </p:nvGrpSpPr>
        <p:grpSpPr>
          <a:xfrm rot="-10800000">
            <a:off x="2288299" y="4231582"/>
            <a:ext cx="10314435" cy="1359399"/>
            <a:chOff x="0" y="0"/>
            <a:chExt cx="5541802" cy="730386"/>
          </a:xfrm>
        </p:grpSpPr>
        <p:sp>
          <p:nvSpPr>
            <p:cNvPr id="6" name="Freeform 6"/>
            <p:cNvSpPr/>
            <p:nvPr/>
          </p:nvSpPr>
          <p:spPr>
            <a:xfrm>
              <a:off x="0" y="0"/>
              <a:ext cx="5541802" cy="730386"/>
            </a:xfrm>
            <a:custGeom>
              <a:avLst/>
              <a:gdLst/>
              <a:ahLst/>
              <a:cxnLst/>
              <a:rect l="l" t="t" r="r" b="b"/>
              <a:pathLst>
                <a:path w="5541802" h="730386">
                  <a:moveTo>
                    <a:pt x="0" y="0"/>
                  </a:moveTo>
                  <a:lnTo>
                    <a:pt x="5338602" y="0"/>
                  </a:lnTo>
                  <a:lnTo>
                    <a:pt x="5541802" y="365193"/>
                  </a:lnTo>
                  <a:lnTo>
                    <a:pt x="533860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5287802" cy="768486"/>
            </a:xfrm>
            <a:prstGeom prst="rect">
              <a:avLst/>
            </a:prstGeom>
          </p:spPr>
          <p:txBody>
            <a:bodyPr lIns="50800" tIns="50800" rIns="50800" bIns="50800" rtlCol="0" anchor="ctr"/>
            <a:lstStyle/>
            <a:p>
              <a:pPr algn="ctr">
                <a:lnSpc>
                  <a:spcPts val="2605"/>
                </a:lnSpc>
              </a:pPr>
            </a:p>
          </p:txBody>
        </p:sp>
      </p:grpSp>
      <p:grpSp>
        <p:nvGrpSpPr>
          <p:cNvPr id="8" name="Group 8"/>
          <p:cNvGrpSpPr/>
          <p:nvPr/>
        </p:nvGrpSpPr>
        <p:grpSpPr>
          <a:xfrm rot="0">
            <a:off x="6330100" y="5590981"/>
            <a:ext cx="10314435" cy="1359399"/>
            <a:chOff x="0" y="0"/>
            <a:chExt cx="5541802" cy="730386"/>
          </a:xfrm>
        </p:grpSpPr>
        <p:sp>
          <p:nvSpPr>
            <p:cNvPr id="9" name="Freeform 9"/>
            <p:cNvSpPr/>
            <p:nvPr/>
          </p:nvSpPr>
          <p:spPr>
            <a:xfrm>
              <a:off x="0" y="0"/>
              <a:ext cx="5541802" cy="730386"/>
            </a:xfrm>
            <a:custGeom>
              <a:avLst/>
              <a:gdLst/>
              <a:ahLst/>
              <a:cxnLst/>
              <a:rect l="l" t="t" r="r" b="b"/>
              <a:pathLst>
                <a:path w="5541802" h="730386">
                  <a:moveTo>
                    <a:pt x="0" y="0"/>
                  </a:moveTo>
                  <a:lnTo>
                    <a:pt x="5338602" y="0"/>
                  </a:lnTo>
                  <a:lnTo>
                    <a:pt x="5541802" y="365193"/>
                  </a:lnTo>
                  <a:lnTo>
                    <a:pt x="533860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5287802" cy="768486"/>
            </a:xfrm>
            <a:prstGeom prst="rect">
              <a:avLst/>
            </a:prstGeom>
          </p:spPr>
          <p:txBody>
            <a:bodyPr lIns="50800" tIns="50800" rIns="50800" bIns="50800" rtlCol="0" anchor="ctr"/>
            <a:lstStyle/>
            <a:p>
              <a:pPr algn="ctr">
                <a:lnSpc>
                  <a:spcPts val="2605"/>
                </a:lnSpc>
              </a:pPr>
            </a:p>
          </p:txBody>
        </p:sp>
      </p:grpSp>
      <p:grpSp>
        <p:nvGrpSpPr>
          <p:cNvPr id="11" name="Group 11"/>
          <p:cNvGrpSpPr/>
          <p:nvPr/>
        </p:nvGrpSpPr>
        <p:grpSpPr>
          <a:xfrm rot="-10800000">
            <a:off x="3934956" y="6950379"/>
            <a:ext cx="10314435" cy="1359399"/>
            <a:chOff x="0" y="0"/>
            <a:chExt cx="5541802" cy="730386"/>
          </a:xfrm>
        </p:grpSpPr>
        <p:sp>
          <p:nvSpPr>
            <p:cNvPr id="12" name="Freeform 12"/>
            <p:cNvSpPr/>
            <p:nvPr/>
          </p:nvSpPr>
          <p:spPr>
            <a:xfrm>
              <a:off x="0" y="0"/>
              <a:ext cx="5541802" cy="730386"/>
            </a:xfrm>
            <a:custGeom>
              <a:avLst/>
              <a:gdLst/>
              <a:ahLst/>
              <a:cxnLst/>
              <a:rect l="l" t="t" r="r" b="b"/>
              <a:pathLst>
                <a:path w="5541802" h="730386">
                  <a:moveTo>
                    <a:pt x="0" y="0"/>
                  </a:moveTo>
                  <a:lnTo>
                    <a:pt x="5338602" y="0"/>
                  </a:lnTo>
                  <a:lnTo>
                    <a:pt x="5541802" y="365193"/>
                  </a:lnTo>
                  <a:lnTo>
                    <a:pt x="533860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5287802" cy="768486"/>
            </a:xfrm>
            <a:prstGeom prst="rect">
              <a:avLst/>
            </a:prstGeom>
          </p:spPr>
          <p:txBody>
            <a:bodyPr lIns="50800" tIns="50800" rIns="50800" bIns="50800" rtlCol="0" anchor="ctr"/>
            <a:lstStyle/>
            <a:p>
              <a:pPr algn="ctr">
                <a:lnSpc>
                  <a:spcPts val="2605"/>
                </a:lnSpc>
              </a:pPr>
            </a:p>
          </p:txBody>
        </p:sp>
      </p:grpSp>
      <p:grpSp>
        <p:nvGrpSpPr>
          <p:cNvPr id="14" name="Group 14"/>
          <p:cNvGrpSpPr/>
          <p:nvPr/>
        </p:nvGrpSpPr>
        <p:grpSpPr>
          <a:xfrm rot="0">
            <a:off x="6330100" y="8304981"/>
            <a:ext cx="10314435" cy="1359399"/>
            <a:chOff x="0" y="0"/>
            <a:chExt cx="5541802" cy="730386"/>
          </a:xfrm>
        </p:grpSpPr>
        <p:sp>
          <p:nvSpPr>
            <p:cNvPr id="15" name="Freeform 15"/>
            <p:cNvSpPr/>
            <p:nvPr/>
          </p:nvSpPr>
          <p:spPr>
            <a:xfrm>
              <a:off x="0" y="0"/>
              <a:ext cx="5541802" cy="730386"/>
            </a:xfrm>
            <a:custGeom>
              <a:avLst/>
              <a:gdLst/>
              <a:ahLst/>
              <a:cxnLst/>
              <a:rect l="l" t="t" r="r" b="b"/>
              <a:pathLst>
                <a:path w="5541802" h="730386">
                  <a:moveTo>
                    <a:pt x="0" y="0"/>
                  </a:moveTo>
                  <a:lnTo>
                    <a:pt x="5338602" y="0"/>
                  </a:lnTo>
                  <a:lnTo>
                    <a:pt x="5541802" y="365193"/>
                  </a:lnTo>
                  <a:lnTo>
                    <a:pt x="5338602" y="730386"/>
                  </a:lnTo>
                  <a:lnTo>
                    <a:pt x="0" y="730386"/>
                  </a:lnTo>
                  <a:lnTo>
                    <a:pt x="203200" y="365193"/>
                  </a:lnTo>
                  <a:lnTo>
                    <a:pt x="0" y="0"/>
                  </a:lnTo>
                  <a:close/>
                </a:path>
              </a:pathLst>
            </a:custGeom>
            <a:solidFill>
              <a:srgbClr val="CFF4FF"/>
            </a:solidFill>
          </p:spPr>
        </p:sp>
        <p:sp>
          <p:nvSpPr>
            <p:cNvPr id="16" name="TextBox 16"/>
            <p:cNvSpPr txBox="1"/>
            <p:nvPr/>
          </p:nvSpPr>
          <p:spPr>
            <a:xfrm>
              <a:off x="177800" y="-38100"/>
              <a:ext cx="5287802" cy="768486"/>
            </a:xfrm>
            <a:prstGeom prst="rect">
              <a:avLst/>
            </a:prstGeom>
          </p:spPr>
          <p:txBody>
            <a:bodyPr lIns="50800" tIns="50800" rIns="50800" bIns="50800" rtlCol="0" anchor="ctr"/>
            <a:lstStyle/>
            <a:p>
              <a:pPr algn="ctr">
                <a:lnSpc>
                  <a:spcPts val="2605"/>
                </a:lnSpc>
              </a:pPr>
            </a:p>
          </p:txBody>
        </p:sp>
      </p:grpSp>
      <p:sp>
        <p:nvSpPr>
          <p:cNvPr id="17" name="TextBox 17"/>
          <p:cNvSpPr txBox="1"/>
          <p:nvPr/>
        </p:nvSpPr>
        <p:spPr>
          <a:xfrm>
            <a:off x="5478938" y="3264727"/>
            <a:ext cx="9199018" cy="579379"/>
          </a:xfrm>
          <a:prstGeom prst="rect">
            <a:avLst/>
          </a:prstGeom>
        </p:spPr>
        <p:txBody>
          <a:bodyPr lIns="0" tIns="0" rIns="0" bIns="0" rtlCol="0" anchor="t">
            <a:spAutoFit/>
          </a:bodyPr>
          <a:lstStyle/>
          <a:p>
            <a:pPr marL="0" lvl="0" indent="0" algn="ctr">
              <a:lnSpc>
                <a:spcPts val="4700"/>
              </a:lnSpc>
              <a:spcBef>
                <a:spcPct val="0"/>
              </a:spcBef>
            </a:pPr>
            <a:r>
              <a:rPr lang="en-US" sz="3405">
                <a:solidFill>
                  <a:srgbClr val="FFFFFF"/>
                </a:solidFill>
                <a:latin typeface="Archivo Black" panose="020B0A03020202020B04"/>
              </a:rPr>
              <a:t>Meilleure compréhension des données</a:t>
            </a:r>
            <a:endParaRPr lang="en-US" sz="3405">
              <a:solidFill>
                <a:srgbClr val="FFFFFF"/>
              </a:solidFill>
              <a:latin typeface="Archivo Black" panose="020B0A03020202020B04"/>
            </a:endParaRPr>
          </a:p>
        </p:txBody>
      </p:sp>
      <p:sp>
        <p:nvSpPr>
          <p:cNvPr id="18" name="TextBox 18"/>
          <p:cNvSpPr txBox="1"/>
          <p:nvPr/>
        </p:nvSpPr>
        <p:spPr>
          <a:xfrm>
            <a:off x="3422550" y="362327"/>
            <a:ext cx="11442900" cy="3009900"/>
          </a:xfrm>
          <a:prstGeom prst="rect">
            <a:avLst/>
          </a:prstGeom>
        </p:spPr>
        <p:txBody>
          <a:bodyPr lIns="0" tIns="0" rIns="0" bIns="0" rtlCol="0" anchor="t">
            <a:spAutoFit/>
          </a:bodyPr>
          <a:lstStyle/>
          <a:p>
            <a:pPr algn="ctr">
              <a:lnSpc>
                <a:spcPts val="7920"/>
              </a:lnSpc>
            </a:pPr>
            <a:r>
              <a:rPr lang="en-US" sz="6600">
                <a:solidFill>
                  <a:srgbClr val="000000"/>
                </a:solidFill>
                <a:latin typeface="Roboto Bold" panose="02000000000000000000"/>
              </a:rPr>
              <a:t>les avantages de la visualisation de données</a:t>
            </a:r>
            <a:endParaRPr lang="en-US" sz="6600">
              <a:solidFill>
                <a:srgbClr val="000000"/>
              </a:solidFill>
              <a:latin typeface="Roboto Bold" panose="02000000000000000000"/>
            </a:endParaRPr>
          </a:p>
          <a:p>
            <a:pPr algn="ctr">
              <a:lnSpc>
                <a:spcPts val="7920"/>
              </a:lnSpc>
            </a:pPr>
          </a:p>
        </p:txBody>
      </p:sp>
      <p:sp>
        <p:nvSpPr>
          <p:cNvPr id="19" name="TextBox 19"/>
          <p:cNvSpPr txBox="1"/>
          <p:nvPr/>
        </p:nvSpPr>
        <p:spPr>
          <a:xfrm>
            <a:off x="2846008" y="4601651"/>
            <a:ext cx="9199018" cy="562615"/>
          </a:xfrm>
          <a:prstGeom prst="rect">
            <a:avLst/>
          </a:prstGeom>
        </p:spPr>
        <p:txBody>
          <a:bodyPr lIns="0" tIns="0" rIns="0" bIns="0" rtlCol="0" anchor="t">
            <a:spAutoFit/>
          </a:bodyPr>
          <a:lstStyle/>
          <a:p>
            <a:pPr marL="0" lvl="0" indent="0" algn="ctr">
              <a:lnSpc>
                <a:spcPts val="4560"/>
              </a:lnSpc>
              <a:spcBef>
                <a:spcPct val="0"/>
              </a:spcBef>
            </a:pPr>
            <a:r>
              <a:rPr lang="en-US" sz="3305">
                <a:solidFill>
                  <a:srgbClr val="FFFFFF"/>
                </a:solidFill>
                <a:latin typeface="Archivo Black" panose="020B0A03020202020B04"/>
              </a:rPr>
              <a:t>Découverte de nouvelles informations</a:t>
            </a:r>
            <a:endParaRPr lang="en-US" sz="3305">
              <a:solidFill>
                <a:srgbClr val="FFFFFF"/>
              </a:solidFill>
              <a:latin typeface="Archivo Black" panose="020B0A03020202020B04"/>
            </a:endParaRPr>
          </a:p>
        </p:txBody>
      </p:sp>
      <p:sp>
        <p:nvSpPr>
          <p:cNvPr id="20" name="TextBox 20"/>
          <p:cNvSpPr txBox="1"/>
          <p:nvPr/>
        </p:nvSpPr>
        <p:spPr>
          <a:xfrm>
            <a:off x="6887809" y="5980289"/>
            <a:ext cx="9199018" cy="579379"/>
          </a:xfrm>
          <a:prstGeom prst="rect">
            <a:avLst/>
          </a:prstGeom>
        </p:spPr>
        <p:txBody>
          <a:bodyPr lIns="0" tIns="0" rIns="0" bIns="0" rtlCol="0" anchor="t">
            <a:spAutoFit/>
          </a:bodyPr>
          <a:lstStyle/>
          <a:p>
            <a:pPr marL="0" lvl="0" indent="0" algn="ctr">
              <a:lnSpc>
                <a:spcPts val="4700"/>
              </a:lnSpc>
              <a:spcBef>
                <a:spcPct val="0"/>
              </a:spcBef>
            </a:pPr>
            <a:r>
              <a:rPr lang="en-US" sz="3405">
                <a:solidFill>
                  <a:srgbClr val="FFFFFF"/>
                </a:solidFill>
                <a:latin typeface="Archivo Black" panose="020B0A03020202020B04"/>
              </a:rPr>
              <a:t>Gain de temps et d'efficacité</a:t>
            </a:r>
            <a:endParaRPr lang="en-US" sz="3405">
              <a:solidFill>
                <a:srgbClr val="FFFFFF"/>
              </a:solidFill>
              <a:latin typeface="Archivo Black" panose="020B0A03020202020B04"/>
            </a:endParaRPr>
          </a:p>
        </p:txBody>
      </p:sp>
      <p:sp>
        <p:nvSpPr>
          <p:cNvPr id="21" name="TextBox 21"/>
          <p:cNvSpPr txBox="1"/>
          <p:nvPr/>
        </p:nvSpPr>
        <p:spPr>
          <a:xfrm>
            <a:off x="4492664" y="7260063"/>
            <a:ext cx="9199018" cy="579379"/>
          </a:xfrm>
          <a:prstGeom prst="rect">
            <a:avLst/>
          </a:prstGeom>
        </p:spPr>
        <p:txBody>
          <a:bodyPr lIns="0" tIns="0" rIns="0" bIns="0" rtlCol="0" anchor="t">
            <a:spAutoFit/>
          </a:bodyPr>
          <a:lstStyle/>
          <a:p>
            <a:pPr marL="0" lvl="0" indent="0" algn="ctr">
              <a:lnSpc>
                <a:spcPts val="4700"/>
              </a:lnSpc>
              <a:spcBef>
                <a:spcPct val="0"/>
              </a:spcBef>
            </a:pPr>
            <a:r>
              <a:rPr lang="en-US" sz="3405">
                <a:solidFill>
                  <a:srgbClr val="000000"/>
                </a:solidFill>
                <a:latin typeface="Archivo Black" panose="020B0A03020202020B04"/>
              </a:rPr>
              <a:t>Meilleure prise de décision</a:t>
            </a:r>
            <a:endParaRPr lang="en-US" sz="3405">
              <a:solidFill>
                <a:srgbClr val="000000"/>
              </a:solidFill>
              <a:latin typeface="Archivo Black" panose="020B0A03020202020B04"/>
            </a:endParaRPr>
          </a:p>
        </p:txBody>
      </p:sp>
      <p:sp>
        <p:nvSpPr>
          <p:cNvPr id="22" name="TextBox 22"/>
          <p:cNvSpPr txBox="1"/>
          <p:nvPr/>
        </p:nvSpPr>
        <p:spPr>
          <a:xfrm>
            <a:off x="6887809" y="8745852"/>
            <a:ext cx="9199018" cy="562615"/>
          </a:xfrm>
          <a:prstGeom prst="rect">
            <a:avLst/>
          </a:prstGeom>
        </p:spPr>
        <p:txBody>
          <a:bodyPr lIns="0" tIns="0" rIns="0" bIns="0" rtlCol="0" anchor="t">
            <a:spAutoFit/>
          </a:bodyPr>
          <a:lstStyle/>
          <a:p>
            <a:pPr marL="0" lvl="0" indent="0" algn="ctr">
              <a:lnSpc>
                <a:spcPts val="4560"/>
              </a:lnSpc>
              <a:spcBef>
                <a:spcPct val="0"/>
              </a:spcBef>
            </a:pPr>
            <a:r>
              <a:rPr lang="en-US" sz="3305">
                <a:solidFill>
                  <a:srgbClr val="000000"/>
                </a:solidFill>
                <a:latin typeface="Archivo Black" panose="020B0A03020202020B04"/>
              </a:rPr>
              <a:t>Communication efficace</a:t>
            </a:r>
            <a:endParaRPr lang="en-US" sz="3305">
              <a:solidFill>
                <a:srgbClr val="000000"/>
              </a:solidFill>
              <a:latin typeface="Archivo Black" panose="020B0A03020202020B04"/>
            </a:endParaRPr>
          </a:p>
        </p:txBody>
      </p:sp>
      <p:grpSp>
        <p:nvGrpSpPr>
          <p:cNvPr id="23" name="Group 23"/>
          <p:cNvGrpSpPr/>
          <p:nvPr/>
        </p:nvGrpSpPr>
        <p:grpSpPr>
          <a:xfrm rot="0">
            <a:off x="17566379" y="9647517"/>
            <a:ext cx="721621" cy="639483"/>
            <a:chOff x="0" y="0"/>
            <a:chExt cx="190057" cy="168424"/>
          </a:xfrm>
        </p:grpSpPr>
        <p:sp>
          <p:nvSpPr>
            <p:cNvPr id="24" name="Freeform 2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5" name="TextBox 2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11</a:t>
              </a:r>
              <a:endParaRPr lang="en-US" sz="2400">
                <a:solidFill>
                  <a:srgbClr val="FFFFFF"/>
                </a:solidFill>
                <a:latin typeface="Open Sans Medium"/>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426327" y="4044753"/>
            <a:ext cx="7832973" cy="1028951"/>
            <a:chOff x="0" y="0"/>
            <a:chExt cx="2063005" cy="271000"/>
          </a:xfrm>
        </p:grpSpPr>
        <p:sp>
          <p:nvSpPr>
            <p:cNvPr id="3" name="Freeform 3"/>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4" name="TextBox 4"/>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5" name="Group 5"/>
          <p:cNvGrpSpPr/>
          <p:nvPr/>
        </p:nvGrpSpPr>
        <p:grpSpPr>
          <a:xfrm rot="0">
            <a:off x="9426327" y="5437285"/>
            <a:ext cx="7832973" cy="1028951"/>
            <a:chOff x="0" y="0"/>
            <a:chExt cx="2063005" cy="271000"/>
          </a:xfrm>
        </p:grpSpPr>
        <p:sp>
          <p:nvSpPr>
            <p:cNvPr id="6" name="Freeform 6"/>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7" name="TextBox 7"/>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8" name="Group 8"/>
          <p:cNvGrpSpPr/>
          <p:nvPr/>
        </p:nvGrpSpPr>
        <p:grpSpPr>
          <a:xfrm rot="0">
            <a:off x="9426327" y="6828187"/>
            <a:ext cx="7832973" cy="1028951"/>
            <a:chOff x="0" y="0"/>
            <a:chExt cx="2063005" cy="271000"/>
          </a:xfrm>
        </p:grpSpPr>
        <p:sp>
          <p:nvSpPr>
            <p:cNvPr id="9" name="Freeform 9"/>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0" name="TextBox 10"/>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11" name="Group 11"/>
          <p:cNvGrpSpPr/>
          <p:nvPr/>
        </p:nvGrpSpPr>
        <p:grpSpPr>
          <a:xfrm rot="0">
            <a:off x="9426327" y="8219088"/>
            <a:ext cx="7832973" cy="1028951"/>
            <a:chOff x="0" y="0"/>
            <a:chExt cx="2063005" cy="271000"/>
          </a:xfrm>
        </p:grpSpPr>
        <p:sp>
          <p:nvSpPr>
            <p:cNvPr id="12" name="Freeform 12"/>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3" name="TextBox 13"/>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14" name="Freeform 14"/>
          <p:cNvSpPr/>
          <p:nvPr/>
        </p:nvSpPr>
        <p:spPr>
          <a:xfrm>
            <a:off x="16170264" y="4270361"/>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15" name="Freeform 15"/>
          <p:cNvSpPr/>
          <p:nvPr/>
        </p:nvSpPr>
        <p:spPr>
          <a:xfrm>
            <a:off x="16170264" y="5662893"/>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16" name="Freeform 16"/>
          <p:cNvSpPr/>
          <p:nvPr/>
        </p:nvSpPr>
        <p:spPr>
          <a:xfrm>
            <a:off x="16170264" y="7054589"/>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17" name="Freeform 17"/>
          <p:cNvSpPr/>
          <p:nvPr/>
        </p:nvSpPr>
        <p:spPr>
          <a:xfrm>
            <a:off x="16170264" y="8454957"/>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1"/>
            <a:stretch>
              <a:fillRect/>
            </a:stretch>
          </a:blipFill>
        </p:spPr>
      </p:sp>
      <p:grpSp>
        <p:nvGrpSpPr>
          <p:cNvPr id="18" name="Group 18"/>
          <p:cNvGrpSpPr/>
          <p:nvPr/>
        </p:nvGrpSpPr>
        <p:grpSpPr>
          <a:xfrm rot="0">
            <a:off x="17585429" y="9657042"/>
            <a:ext cx="721621" cy="639483"/>
            <a:chOff x="0" y="0"/>
            <a:chExt cx="190057" cy="168424"/>
          </a:xfrm>
        </p:grpSpPr>
        <p:sp>
          <p:nvSpPr>
            <p:cNvPr id="19" name="Freeform 1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0" name="TextBox 2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12</a:t>
              </a:r>
              <a:endParaRPr lang="en-US" sz="2400">
                <a:solidFill>
                  <a:srgbClr val="FFFFFF"/>
                </a:solidFill>
                <a:latin typeface="Open Sans Medium"/>
              </a:endParaRPr>
            </a:p>
          </p:txBody>
        </p:sp>
      </p:grpSp>
      <p:sp>
        <p:nvSpPr>
          <p:cNvPr id="21" name="Freeform 21"/>
          <p:cNvSpPr/>
          <p:nvPr/>
        </p:nvSpPr>
        <p:spPr>
          <a:xfrm>
            <a:off x="1823963" y="4961319"/>
            <a:ext cx="3168249" cy="3009836"/>
          </a:xfrm>
          <a:custGeom>
            <a:avLst/>
            <a:gdLst/>
            <a:ahLst/>
            <a:cxnLst/>
            <a:rect l="l" t="t" r="r" b="b"/>
            <a:pathLst>
              <a:path w="3168249" h="3009836">
                <a:moveTo>
                  <a:pt x="0" y="0"/>
                </a:moveTo>
                <a:lnTo>
                  <a:pt x="3168248" y="0"/>
                </a:lnTo>
                <a:lnTo>
                  <a:pt x="3168248" y="3009836"/>
                </a:lnTo>
                <a:lnTo>
                  <a:pt x="0" y="3009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4992211" y="6142387"/>
            <a:ext cx="2949912" cy="3241661"/>
          </a:xfrm>
          <a:custGeom>
            <a:avLst/>
            <a:gdLst/>
            <a:ahLst/>
            <a:cxnLst/>
            <a:rect l="l" t="t" r="r" b="b"/>
            <a:pathLst>
              <a:path w="2949912" h="3241661">
                <a:moveTo>
                  <a:pt x="0" y="0"/>
                </a:moveTo>
                <a:lnTo>
                  <a:pt x="2949912" y="0"/>
                </a:lnTo>
                <a:lnTo>
                  <a:pt x="2949912" y="3241661"/>
                </a:lnTo>
                <a:lnTo>
                  <a:pt x="0" y="3241661"/>
                </a:lnTo>
                <a:lnTo>
                  <a:pt x="0" y="0"/>
                </a:lnTo>
                <a:close/>
              </a:path>
            </a:pathLst>
          </a:custGeom>
          <a:blipFill>
            <a:blip r:embed="rId4"/>
            <a:stretch>
              <a:fillRect/>
            </a:stretch>
          </a:blipFill>
        </p:spPr>
      </p:sp>
      <p:sp>
        <p:nvSpPr>
          <p:cNvPr id="23" name="TextBox 23"/>
          <p:cNvSpPr txBox="1"/>
          <p:nvPr/>
        </p:nvSpPr>
        <p:spPr>
          <a:xfrm>
            <a:off x="1028700" y="177603"/>
            <a:ext cx="14704678" cy="3286125"/>
          </a:xfrm>
          <a:prstGeom prst="rect">
            <a:avLst/>
          </a:prstGeom>
        </p:spPr>
        <p:txBody>
          <a:bodyPr lIns="0" tIns="0" rIns="0" bIns="0" rtlCol="0" anchor="t">
            <a:spAutoFit/>
          </a:bodyPr>
          <a:lstStyle/>
          <a:p>
            <a:pPr>
              <a:lnSpc>
                <a:spcPts val="8640"/>
              </a:lnSpc>
            </a:pPr>
            <a:r>
              <a:rPr lang="en-US" sz="7200">
                <a:solidFill>
                  <a:srgbClr val="FDB034"/>
                </a:solidFill>
                <a:latin typeface="Open Sans Bold"/>
              </a:rPr>
              <a:t>Section 3</a:t>
            </a:r>
            <a:endParaRPr lang="en-US" sz="7200">
              <a:solidFill>
                <a:srgbClr val="FDB034"/>
              </a:solidFill>
              <a:latin typeface="Open Sans Bold"/>
            </a:endParaRPr>
          </a:p>
          <a:p>
            <a:pPr>
              <a:lnSpc>
                <a:spcPts val="8640"/>
              </a:lnSpc>
            </a:pPr>
            <a:r>
              <a:rPr lang="en-US" sz="7200">
                <a:solidFill>
                  <a:srgbClr val="FDB034"/>
                </a:solidFill>
                <a:latin typeface="Open Sans Bold"/>
              </a:rPr>
              <a:t>Outils de visualisation de donnes</a:t>
            </a:r>
            <a:endParaRPr lang="en-US" sz="7200">
              <a:solidFill>
                <a:srgbClr val="FDB034"/>
              </a:solidFill>
              <a:latin typeface="Open Sans Bold"/>
            </a:endParaRPr>
          </a:p>
        </p:txBody>
      </p:sp>
      <p:sp>
        <p:nvSpPr>
          <p:cNvPr id="24" name="TextBox 24"/>
          <p:cNvSpPr txBox="1"/>
          <p:nvPr/>
        </p:nvSpPr>
        <p:spPr>
          <a:xfrm>
            <a:off x="10068245" y="4387835"/>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Objectif</a:t>
            </a:r>
            <a:endParaRPr lang="en-US" sz="2400">
              <a:solidFill>
                <a:srgbClr val="FFFFFF"/>
              </a:solidFill>
              <a:latin typeface="Open Sans Bold"/>
            </a:endParaRPr>
          </a:p>
        </p:txBody>
      </p:sp>
      <p:sp>
        <p:nvSpPr>
          <p:cNvPr id="25" name="TextBox 25"/>
          <p:cNvSpPr txBox="1"/>
          <p:nvPr/>
        </p:nvSpPr>
        <p:spPr>
          <a:xfrm>
            <a:off x="10068245" y="5608987"/>
            <a:ext cx="5665134" cy="107632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Outils de visualisation donnes en Python</a:t>
            </a:r>
            <a:endParaRPr lang="en-US" sz="2400">
              <a:solidFill>
                <a:srgbClr val="FFFFFF"/>
              </a:solidFill>
              <a:latin typeface="Open Sans Bold"/>
            </a:endParaRPr>
          </a:p>
          <a:p>
            <a:pPr>
              <a:lnSpc>
                <a:spcPts val="2880"/>
              </a:lnSpc>
              <a:spcBef>
                <a:spcPct val="0"/>
              </a:spcBef>
            </a:pPr>
          </a:p>
        </p:txBody>
      </p:sp>
      <p:sp>
        <p:nvSpPr>
          <p:cNvPr id="26" name="TextBox 26"/>
          <p:cNvSpPr txBox="1"/>
          <p:nvPr/>
        </p:nvSpPr>
        <p:spPr>
          <a:xfrm>
            <a:off x="10068245" y="6995479"/>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 </a:t>
            </a:r>
            <a:r>
              <a:rPr lang="en-US" sz="2400">
                <a:solidFill>
                  <a:srgbClr val="FFFFFF"/>
                </a:solidFill>
                <a:latin typeface="Open Sans Bold"/>
              </a:rPr>
              <a:t>Power BI</a:t>
            </a:r>
            <a:endParaRPr lang="en-US" sz="2400">
              <a:solidFill>
                <a:srgbClr val="FFFFFF"/>
              </a:solidFill>
              <a:latin typeface="Open Sans Bold"/>
            </a:endParaRPr>
          </a:p>
        </p:txBody>
      </p:sp>
      <p:sp>
        <p:nvSpPr>
          <p:cNvPr id="27" name="TextBox 27"/>
          <p:cNvSpPr txBox="1"/>
          <p:nvPr/>
        </p:nvSpPr>
        <p:spPr>
          <a:xfrm>
            <a:off x="10068245" y="8443279"/>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Conclusion</a:t>
            </a:r>
            <a:endParaRPr lang="en-US" sz="2400">
              <a:solidFill>
                <a:srgbClr val="FFFFFF"/>
              </a:solidFill>
              <a:latin typeface="Ope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50840" y="546100"/>
            <a:ext cx="7748121" cy="1543061"/>
          </a:xfrm>
          <a:prstGeom prst="rect">
            <a:avLst/>
          </a:prstGeom>
        </p:spPr>
        <p:txBody>
          <a:bodyPr lIns="0" tIns="0" rIns="0" bIns="0" rtlCol="0" anchor="t">
            <a:spAutoFit/>
          </a:bodyPr>
          <a:lstStyle/>
          <a:p>
            <a:pPr algn="r">
              <a:lnSpc>
                <a:spcPts val="12600"/>
              </a:lnSpc>
            </a:pPr>
            <a:r>
              <a:rPr lang="en-US" sz="9000">
                <a:solidFill>
                  <a:srgbClr val="064259"/>
                </a:solidFill>
                <a:latin typeface="Cy Grotesk Wide Ultra-Bold" panose="00000905000000000000"/>
              </a:rPr>
              <a:t>OBJECTIF</a:t>
            </a:r>
            <a:endParaRPr lang="en-US" sz="9000">
              <a:solidFill>
                <a:srgbClr val="064259"/>
              </a:solidFill>
              <a:latin typeface="Cy Grotesk Wide Ultra-Bold" panose="00000905000000000000"/>
            </a:endParaRPr>
          </a:p>
        </p:txBody>
      </p:sp>
      <p:sp>
        <p:nvSpPr>
          <p:cNvPr id="3" name="TextBox 3"/>
          <p:cNvSpPr txBox="1"/>
          <p:nvPr/>
        </p:nvSpPr>
        <p:spPr>
          <a:xfrm>
            <a:off x="1028700" y="3934644"/>
            <a:ext cx="13982258" cy="3157270"/>
          </a:xfrm>
          <a:prstGeom prst="rect">
            <a:avLst/>
          </a:prstGeom>
        </p:spPr>
        <p:txBody>
          <a:bodyPr lIns="0" tIns="0" rIns="0" bIns="0" rtlCol="0" anchor="t">
            <a:spAutoFit/>
          </a:bodyPr>
          <a:lstStyle/>
          <a:p>
            <a:pPr algn="ctr">
              <a:lnSpc>
                <a:spcPts val="5000"/>
              </a:lnSpc>
            </a:pPr>
            <a:r>
              <a:rPr lang="en-US" sz="3575">
                <a:solidFill>
                  <a:srgbClr val="064259"/>
                </a:solidFill>
                <a:latin typeface="Poppins Bold" panose="00000800000000000000"/>
              </a:rPr>
              <a:t>Les outils de visualisation de données, tels que Matplotlib, Seaborn, Tableau, Power BI et QlikView, sont essentiels dans l'ère numérique actuelle pour simplifier les données complexes en représentations visuelles claires et interprétables.</a:t>
            </a:r>
            <a:endParaRPr lang="en-US" sz="3575">
              <a:solidFill>
                <a:srgbClr val="064259"/>
              </a:solidFill>
              <a:latin typeface="Poppins Bold" panose="00000800000000000000"/>
            </a:endParaRPr>
          </a:p>
        </p:txBody>
      </p:sp>
      <p:grpSp>
        <p:nvGrpSpPr>
          <p:cNvPr id="4" name="Group 4"/>
          <p:cNvGrpSpPr/>
          <p:nvPr/>
        </p:nvGrpSpPr>
        <p:grpSpPr>
          <a:xfrm rot="0">
            <a:off x="17585429" y="9657042"/>
            <a:ext cx="721621" cy="639483"/>
            <a:chOff x="0" y="0"/>
            <a:chExt cx="190057" cy="168424"/>
          </a:xfrm>
        </p:grpSpPr>
        <p:sp>
          <p:nvSpPr>
            <p:cNvPr id="5" name="Freeform 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6" name="TextBox 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13</a:t>
              </a:r>
              <a:endParaRPr lang="en-US" sz="2400">
                <a:solidFill>
                  <a:srgbClr val="FFFFFF"/>
                </a:solidFill>
                <a:latin typeface="Open Sans Medium"/>
              </a:endParaRPr>
            </a:p>
          </p:txBody>
        </p:sp>
      </p:grpSp>
      <p:sp>
        <p:nvSpPr>
          <p:cNvPr id="7" name="AutoShape 7"/>
          <p:cNvSpPr/>
          <p:nvPr/>
        </p:nvSpPr>
        <p:spPr>
          <a:xfrm>
            <a:off x="3690428" y="948127"/>
            <a:ext cx="0" cy="1177158"/>
          </a:xfrm>
          <a:prstGeom prst="line">
            <a:avLst/>
          </a:prstGeom>
          <a:ln w="257175" cap="flat">
            <a:solidFill>
              <a:srgbClr val="0048A8"/>
            </a:solidFill>
            <a:prstDash val="solid"/>
            <a:headEnd type="none" w="sm" len="sm"/>
            <a:tailEnd type="triangle" w="lg"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585429" y="9657042"/>
            <a:ext cx="721621" cy="639483"/>
            <a:chOff x="0" y="0"/>
            <a:chExt cx="190057" cy="168424"/>
          </a:xfrm>
        </p:grpSpPr>
        <p:sp>
          <p:nvSpPr>
            <p:cNvPr id="3" name="Freeform 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 name="TextBox 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14</a:t>
              </a:r>
              <a:endParaRPr lang="en-US" sz="2400">
                <a:solidFill>
                  <a:srgbClr val="FFFFFF"/>
                </a:solidFill>
                <a:latin typeface="Open Sans Medium"/>
              </a:endParaRPr>
            </a:p>
          </p:txBody>
        </p:sp>
      </p:grpSp>
      <p:sp>
        <p:nvSpPr>
          <p:cNvPr id="5" name="Freeform 5"/>
          <p:cNvSpPr/>
          <p:nvPr/>
        </p:nvSpPr>
        <p:spPr>
          <a:xfrm>
            <a:off x="1028700" y="5548149"/>
            <a:ext cx="8316684" cy="4428634"/>
          </a:xfrm>
          <a:custGeom>
            <a:avLst/>
            <a:gdLst/>
            <a:ahLst/>
            <a:cxnLst/>
            <a:rect l="l" t="t" r="r" b="b"/>
            <a:pathLst>
              <a:path w="8316684" h="4428634">
                <a:moveTo>
                  <a:pt x="0" y="0"/>
                </a:moveTo>
                <a:lnTo>
                  <a:pt x="8316684" y="0"/>
                </a:lnTo>
                <a:lnTo>
                  <a:pt x="8316684" y="4428634"/>
                </a:lnTo>
                <a:lnTo>
                  <a:pt x="0" y="4428634"/>
                </a:lnTo>
                <a:lnTo>
                  <a:pt x="0" y="0"/>
                </a:lnTo>
                <a:close/>
              </a:path>
            </a:pathLst>
          </a:custGeom>
          <a:blipFill>
            <a:blip r:embed="rId1"/>
            <a:stretch>
              <a:fillRect/>
            </a:stretch>
          </a:blipFill>
        </p:spPr>
      </p:sp>
      <p:sp>
        <p:nvSpPr>
          <p:cNvPr id="6" name="TextBox 6"/>
          <p:cNvSpPr txBox="1"/>
          <p:nvPr/>
        </p:nvSpPr>
        <p:spPr>
          <a:xfrm>
            <a:off x="73013" y="522624"/>
            <a:ext cx="10768325" cy="4487989"/>
          </a:xfrm>
          <a:prstGeom prst="rect">
            <a:avLst/>
          </a:prstGeom>
        </p:spPr>
        <p:txBody>
          <a:bodyPr lIns="0" tIns="0" rIns="0" bIns="0" rtlCol="0" anchor="t">
            <a:spAutoFit/>
          </a:bodyPr>
          <a:lstStyle/>
          <a:p>
            <a:pPr algn="r">
              <a:lnSpc>
                <a:spcPts val="11980"/>
              </a:lnSpc>
            </a:pPr>
            <a:r>
              <a:rPr lang="en-US" sz="8555">
                <a:solidFill>
                  <a:srgbClr val="FDB034"/>
                </a:solidFill>
                <a:latin typeface="Cy Grotesk Wide Bold" panose="00000805000000000000"/>
              </a:rPr>
              <a:t>OUTILS DE VISUALISATION EN PYTHON</a:t>
            </a:r>
            <a:endParaRPr lang="en-US" sz="8555">
              <a:solidFill>
                <a:srgbClr val="FDB034"/>
              </a:solidFill>
              <a:latin typeface="Cy Grotesk Wide Bold" panose="00000805000000000000"/>
            </a:endParaRPr>
          </a:p>
        </p:txBody>
      </p:sp>
      <p:grpSp>
        <p:nvGrpSpPr>
          <p:cNvPr id="7" name="Group 7"/>
          <p:cNvGrpSpPr/>
          <p:nvPr/>
        </p:nvGrpSpPr>
        <p:grpSpPr>
          <a:xfrm rot="0">
            <a:off x="10442701" y="4178663"/>
            <a:ext cx="7132494" cy="5924977"/>
            <a:chOff x="0" y="0"/>
            <a:chExt cx="9509992" cy="7899970"/>
          </a:xfrm>
        </p:grpSpPr>
        <p:sp>
          <p:nvSpPr>
            <p:cNvPr id="8" name="TextBox 8"/>
            <p:cNvSpPr txBox="1"/>
            <p:nvPr/>
          </p:nvSpPr>
          <p:spPr>
            <a:xfrm>
              <a:off x="4754996" y="-66675"/>
              <a:ext cx="4754996" cy="6528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Introduction</a:t>
              </a:r>
              <a:endParaRPr lang="en-US" sz="2940">
                <a:solidFill>
                  <a:srgbClr val="064259"/>
                </a:solidFill>
                <a:latin typeface="Cy Grotesk Wide Semi-Bold" panose="00000705000000000000"/>
              </a:endParaRPr>
            </a:p>
          </p:txBody>
        </p:sp>
        <p:sp>
          <p:nvSpPr>
            <p:cNvPr id="9" name="TextBox 9"/>
            <p:cNvSpPr txBox="1"/>
            <p:nvPr/>
          </p:nvSpPr>
          <p:spPr>
            <a:xfrm>
              <a:off x="477904" y="1265056"/>
              <a:ext cx="9032088" cy="6528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Matplotlib</a:t>
              </a:r>
              <a:endParaRPr lang="en-US" sz="2940">
                <a:solidFill>
                  <a:srgbClr val="064259"/>
                </a:solidFill>
                <a:latin typeface="Cy Grotesk Wide Semi-Bold" panose="00000705000000000000"/>
              </a:endParaRPr>
            </a:p>
          </p:txBody>
        </p:sp>
        <p:sp>
          <p:nvSpPr>
            <p:cNvPr id="10" name="TextBox 10"/>
            <p:cNvSpPr txBox="1"/>
            <p:nvPr/>
          </p:nvSpPr>
          <p:spPr>
            <a:xfrm>
              <a:off x="2263118" y="2589112"/>
              <a:ext cx="7246874" cy="6528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Seaborn</a:t>
              </a:r>
              <a:endParaRPr lang="en-US" sz="2940">
                <a:solidFill>
                  <a:srgbClr val="064259"/>
                </a:solidFill>
                <a:latin typeface="Cy Grotesk Wide Semi-Bold" panose="00000705000000000000"/>
              </a:endParaRPr>
            </a:p>
          </p:txBody>
        </p:sp>
        <p:sp>
          <p:nvSpPr>
            <p:cNvPr id="11" name="TextBox 11"/>
            <p:cNvSpPr txBox="1"/>
            <p:nvPr/>
          </p:nvSpPr>
          <p:spPr>
            <a:xfrm>
              <a:off x="3021439" y="3913168"/>
              <a:ext cx="6488553" cy="6528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Plotly</a:t>
              </a:r>
              <a:endParaRPr lang="en-US" sz="2940">
                <a:solidFill>
                  <a:srgbClr val="064259"/>
                </a:solidFill>
                <a:latin typeface="Cy Grotesk Wide Semi-Bold" panose="00000705000000000000"/>
              </a:endParaRPr>
            </a:p>
          </p:txBody>
        </p:sp>
        <p:sp>
          <p:nvSpPr>
            <p:cNvPr id="12" name="TextBox 12"/>
            <p:cNvSpPr txBox="1"/>
            <p:nvPr/>
          </p:nvSpPr>
          <p:spPr>
            <a:xfrm>
              <a:off x="5501780" y="5237224"/>
              <a:ext cx="4008212" cy="6528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Bokeh</a:t>
              </a:r>
              <a:endParaRPr lang="en-US" sz="2940">
                <a:solidFill>
                  <a:srgbClr val="064259"/>
                </a:solidFill>
                <a:latin typeface="Cy Grotesk Wide Semi-Bold" panose="00000705000000000000"/>
              </a:endParaRPr>
            </a:p>
          </p:txBody>
        </p:sp>
        <p:sp>
          <p:nvSpPr>
            <p:cNvPr id="13" name="TextBox 13"/>
            <p:cNvSpPr txBox="1"/>
            <p:nvPr/>
          </p:nvSpPr>
          <p:spPr>
            <a:xfrm>
              <a:off x="0" y="6561280"/>
              <a:ext cx="9509992" cy="1338690"/>
            </a:xfrm>
            <a:prstGeom prst="rect">
              <a:avLst/>
            </a:prstGeom>
          </p:spPr>
          <p:txBody>
            <a:bodyPr lIns="0" tIns="0" rIns="0" bIns="0" rtlCol="0" anchor="t">
              <a:spAutoFit/>
            </a:bodyPr>
            <a:lstStyle/>
            <a:p>
              <a:pPr algn="r">
                <a:lnSpc>
                  <a:spcPts val="4115"/>
                </a:lnSpc>
              </a:pPr>
              <a:r>
                <a:rPr lang="en-US" sz="2940">
                  <a:solidFill>
                    <a:srgbClr val="064259"/>
                  </a:solidFill>
                  <a:latin typeface="Cy Grotesk Wide Semi-Bold" panose="00000705000000000000"/>
                </a:rPr>
                <a:t>Comparaison des outils de visualisation</a:t>
              </a:r>
              <a:endParaRPr lang="en-US" sz="2940">
                <a:solidFill>
                  <a:srgbClr val="064259"/>
                </a:solidFill>
                <a:latin typeface="Cy Grotesk Wide Semi-Bold" panose="0000070500000000000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585429" y="9657042"/>
            <a:ext cx="721621" cy="639483"/>
            <a:chOff x="0" y="0"/>
            <a:chExt cx="190057" cy="168424"/>
          </a:xfrm>
        </p:grpSpPr>
        <p:sp>
          <p:nvSpPr>
            <p:cNvPr id="3" name="Freeform 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 name="TextBox 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15</a:t>
              </a:r>
              <a:endParaRPr lang="en-US" sz="2400">
                <a:solidFill>
                  <a:srgbClr val="FFFFFF"/>
                </a:solidFill>
                <a:latin typeface="Open Sans Medium"/>
              </a:endParaRP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8999" b="-8999"/>
            </a:stretch>
          </a:blipFill>
        </p:spPr>
      </p:sp>
      <p:sp>
        <p:nvSpPr>
          <p:cNvPr id="6" name="TextBox 6"/>
          <p:cNvSpPr txBox="1"/>
          <p:nvPr/>
        </p:nvSpPr>
        <p:spPr>
          <a:xfrm>
            <a:off x="514131" y="2913423"/>
            <a:ext cx="17432109" cy="3360100"/>
          </a:xfrm>
          <a:prstGeom prst="rect">
            <a:avLst/>
          </a:prstGeom>
        </p:spPr>
        <p:txBody>
          <a:bodyPr lIns="0" tIns="0" rIns="0" bIns="0" rtlCol="0" anchor="t">
            <a:spAutoFit/>
          </a:bodyPr>
          <a:lstStyle/>
          <a:p>
            <a:pPr marL="0" lvl="0" indent="0">
              <a:lnSpc>
                <a:spcPts val="8980"/>
              </a:lnSpc>
            </a:pPr>
            <a:r>
              <a:rPr lang="en-US" sz="5685" spc="-108">
                <a:solidFill>
                  <a:srgbClr val="FFFFFF"/>
                </a:solidFill>
                <a:latin typeface="Archivo Black" panose="020B0A03020202020B04"/>
              </a:rPr>
              <a:t>En Python, un écosystème riche d'outils de visualisation permet d'explorer, analyser et présenter les données de façon attrayante.</a:t>
            </a:r>
            <a:endParaRPr lang="en-US" sz="5685" spc="-108">
              <a:solidFill>
                <a:srgbClr val="FFFFFF"/>
              </a:solidFill>
              <a:latin typeface="Archivo Black" panose="020B0A03020202020B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85746"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425559" y="5663958"/>
            <a:ext cx="9436882"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MATPLOTLIB</a:t>
            </a:r>
            <a:endParaRPr lang="en-US" sz="8530">
              <a:solidFill>
                <a:srgbClr val="FFFFFF"/>
              </a:solidFill>
              <a:latin typeface="IBM Plex Sans Bold" panose="020B0803050203000203"/>
            </a:endParaRPr>
          </a:p>
        </p:txBody>
      </p:sp>
      <p:grpSp>
        <p:nvGrpSpPr>
          <p:cNvPr id="9" name="Group 9"/>
          <p:cNvGrpSpPr/>
          <p:nvPr/>
        </p:nvGrpSpPr>
        <p:grpSpPr>
          <a:xfrm rot="0">
            <a:off x="17566379" y="9647517"/>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16</a:t>
              </a:r>
              <a:endParaRPr lang="en-US" sz="2400">
                <a:solidFill>
                  <a:srgbClr val="FFFFFF"/>
                </a:solidFill>
                <a:latin typeface="Open Sans Medium"/>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17</a:t>
              </a:r>
              <a:endParaRPr lang="en-US" sz="2400">
                <a:solidFill>
                  <a:srgbClr val="FFFFFF"/>
                </a:solidFill>
                <a:latin typeface="Open Sans Medium"/>
              </a:endParaRPr>
            </a:p>
          </p:txBody>
        </p:sp>
      </p:grpSp>
      <p:grpSp>
        <p:nvGrpSpPr>
          <p:cNvPr id="6" name="Group 6"/>
          <p:cNvGrpSpPr/>
          <p:nvPr/>
        </p:nvGrpSpPr>
        <p:grpSpPr>
          <a:xfrm rot="0">
            <a:off x="2027677" y="2139237"/>
            <a:ext cx="11678526" cy="2975687"/>
            <a:chOff x="0" y="-123825"/>
            <a:chExt cx="15571368" cy="3967583"/>
          </a:xfrm>
        </p:grpSpPr>
        <p:sp>
          <p:nvSpPr>
            <p:cNvPr id="7" name="TextBox 7"/>
            <p:cNvSpPr txBox="1"/>
            <p:nvPr/>
          </p:nvSpPr>
          <p:spPr>
            <a:xfrm>
              <a:off x="3386819" y="61415"/>
              <a:ext cx="12184549" cy="1076077"/>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pour Install matplotlib utiliser</a:t>
              </a:r>
              <a:endParaRPr lang="en-US" sz="4880">
                <a:solidFill>
                  <a:srgbClr val="0048A8"/>
                </a:solidFill>
                <a:latin typeface="Barlow Semi-Bold" panose="00000700000000000000"/>
              </a:endParaRPr>
            </a:p>
          </p:txBody>
        </p:sp>
        <p:sp>
          <p:nvSpPr>
            <p:cNvPr id="8" name="TextBox 8"/>
            <p:cNvSpPr txBox="1"/>
            <p:nvPr/>
          </p:nvSpPr>
          <p:spPr>
            <a:xfrm>
              <a:off x="0" y="-123825"/>
              <a:ext cx="2206011" cy="142750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1.</a:t>
              </a:r>
              <a:endParaRPr lang="en-US" sz="6510">
                <a:solidFill>
                  <a:srgbClr val="FFDE59"/>
                </a:solidFill>
                <a:latin typeface="Barlow Bold" panose="00000800000000000000"/>
              </a:endParaRPr>
            </a:p>
          </p:txBody>
        </p:sp>
        <p:grpSp>
          <p:nvGrpSpPr>
            <p:cNvPr id="9" name="Group 9"/>
            <p:cNvGrpSpPr/>
            <p:nvPr/>
          </p:nvGrpSpPr>
          <p:grpSpPr>
            <a:xfrm rot="0">
              <a:off x="3666656" y="1717938"/>
              <a:ext cx="11423409" cy="2125820"/>
              <a:chOff x="0" y="0"/>
              <a:chExt cx="1109346" cy="206442"/>
            </a:xfrm>
          </p:grpSpPr>
          <p:sp>
            <p:nvSpPr>
              <p:cNvPr id="10" name="Freeform 10"/>
              <p:cNvSpPr/>
              <p:nvPr/>
            </p:nvSpPr>
            <p:spPr>
              <a:xfrm>
                <a:off x="0" y="0"/>
                <a:ext cx="1109346" cy="206442"/>
              </a:xfrm>
              <a:custGeom>
                <a:avLst/>
                <a:gdLst/>
                <a:ahLst/>
                <a:cxnLst/>
                <a:rect l="l" t="t" r="r" b="b"/>
                <a:pathLst>
                  <a:path w="1109346" h="206442">
                    <a:moveTo>
                      <a:pt x="46085" y="0"/>
                    </a:moveTo>
                    <a:lnTo>
                      <a:pt x="1063261" y="0"/>
                    </a:lnTo>
                    <a:cubicBezTo>
                      <a:pt x="1075484" y="0"/>
                      <a:pt x="1087206" y="4855"/>
                      <a:pt x="1095848" y="13498"/>
                    </a:cubicBezTo>
                    <a:cubicBezTo>
                      <a:pt x="1104491" y="22141"/>
                      <a:pt x="1109346" y="33863"/>
                      <a:pt x="1109346" y="46085"/>
                    </a:cubicBezTo>
                    <a:lnTo>
                      <a:pt x="1109346" y="160357"/>
                    </a:lnTo>
                    <a:cubicBezTo>
                      <a:pt x="1109346" y="185809"/>
                      <a:pt x="1088713" y="206442"/>
                      <a:pt x="1063261" y="206442"/>
                    </a:cubicBezTo>
                    <a:lnTo>
                      <a:pt x="46085" y="206442"/>
                    </a:lnTo>
                    <a:cubicBezTo>
                      <a:pt x="33863" y="206442"/>
                      <a:pt x="22141" y="201587"/>
                      <a:pt x="13498" y="192944"/>
                    </a:cubicBezTo>
                    <a:cubicBezTo>
                      <a:pt x="4855" y="184301"/>
                      <a:pt x="0" y="172579"/>
                      <a:pt x="0" y="160357"/>
                    </a:cubicBezTo>
                    <a:lnTo>
                      <a:pt x="0" y="46085"/>
                    </a:lnTo>
                    <a:cubicBezTo>
                      <a:pt x="0" y="20633"/>
                      <a:pt x="20633" y="0"/>
                      <a:pt x="46085" y="0"/>
                    </a:cubicBezTo>
                    <a:close/>
                  </a:path>
                </a:pathLst>
              </a:custGeom>
              <a:solidFill>
                <a:srgbClr val="010440"/>
              </a:solidFill>
            </p:spPr>
          </p:sp>
          <p:sp>
            <p:nvSpPr>
              <p:cNvPr id="11" name="TextBox 11"/>
              <p:cNvSpPr txBox="1"/>
              <p:nvPr/>
            </p:nvSpPr>
            <p:spPr>
              <a:xfrm>
                <a:off x="0" y="-47625"/>
                <a:ext cx="1109346" cy="254067"/>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5493173" y="2304627"/>
              <a:ext cx="9262533" cy="964353"/>
            </a:xfrm>
            <a:prstGeom prst="rect">
              <a:avLst/>
            </a:prstGeom>
          </p:spPr>
          <p:txBody>
            <a:bodyPr wrap="square" lIns="0" tIns="0" rIns="0" bIns="0" rtlCol="0" anchor="t">
              <a:spAutoFit/>
            </a:bodyPr>
            <a:lstStyle/>
            <a:p>
              <a:pPr algn="ctr">
                <a:lnSpc>
                  <a:spcPts val="5640"/>
                </a:lnSpc>
                <a:spcBef>
                  <a:spcPct val="0"/>
                </a:spcBef>
              </a:pPr>
              <a:r>
                <a:rPr lang="en-US" sz="4700">
                  <a:solidFill>
                    <a:srgbClr val="FFFFFF"/>
                  </a:solidFill>
                  <a:latin typeface="Open Sans Medium"/>
                </a:rPr>
                <a:t>pip install matplotlib</a:t>
              </a:r>
              <a:endParaRPr lang="en-US" sz="4700">
                <a:solidFill>
                  <a:srgbClr val="FFFFFF"/>
                </a:solidFill>
                <a:latin typeface="Open Sans Medium"/>
              </a:endParaRPr>
            </a:p>
          </p:txBody>
        </p:sp>
      </p:grpSp>
      <p:sp>
        <p:nvSpPr>
          <p:cNvPr id="13" name="Freeform 13"/>
          <p:cNvSpPr/>
          <p:nvPr/>
        </p:nvSpPr>
        <p:spPr>
          <a:xfrm>
            <a:off x="3191840" y="7901013"/>
            <a:ext cx="11497016" cy="1357287"/>
          </a:xfrm>
          <a:custGeom>
            <a:avLst/>
            <a:gdLst/>
            <a:ahLst/>
            <a:cxnLst/>
            <a:rect l="l" t="t" r="r" b="b"/>
            <a:pathLst>
              <a:path w="11497016" h="1357287">
                <a:moveTo>
                  <a:pt x="0" y="0"/>
                </a:moveTo>
                <a:lnTo>
                  <a:pt x="11497016" y="0"/>
                </a:lnTo>
                <a:lnTo>
                  <a:pt x="11497016" y="1357287"/>
                </a:lnTo>
                <a:lnTo>
                  <a:pt x="0" y="1357287"/>
                </a:lnTo>
                <a:lnTo>
                  <a:pt x="0" y="0"/>
                </a:lnTo>
                <a:close/>
              </a:path>
            </a:pathLst>
          </a:custGeom>
          <a:blipFill>
            <a:blip r:embed="rId1"/>
            <a:stretch>
              <a:fillRect/>
            </a:stretch>
          </a:blipFill>
        </p:spPr>
      </p:sp>
      <p:sp>
        <p:nvSpPr>
          <p:cNvPr id="14" name="TextBox 14"/>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Matplotlib</a:t>
            </a:r>
            <a:endParaRPr lang="en-US" sz="7285">
              <a:solidFill>
                <a:srgbClr val="0B1320"/>
              </a:solidFill>
              <a:latin typeface="League Spartan" panose="00000800000000000000"/>
            </a:endParaRPr>
          </a:p>
        </p:txBody>
      </p:sp>
      <p:sp>
        <p:nvSpPr>
          <p:cNvPr id="15" name="TextBox 15"/>
          <p:cNvSpPr txBox="1"/>
          <p:nvPr/>
        </p:nvSpPr>
        <p:spPr>
          <a:xfrm>
            <a:off x="4567791" y="6281049"/>
            <a:ext cx="10121065"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 pour Importation de la bibliothèque</a:t>
            </a:r>
            <a:endParaRPr lang="en-US" sz="4880">
              <a:solidFill>
                <a:srgbClr val="0048A8"/>
              </a:solidFill>
              <a:latin typeface="Barlow Semi-Bold" panose="00000700000000000000"/>
            </a:endParaRPr>
          </a:p>
        </p:txBody>
      </p:sp>
      <p:sp>
        <p:nvSpPr>
          <p:cNvPr id="16" name="TextBox 16"/>
          <p:cNvSpPr txBox="1"/>
          <p:nvPr/>
        </p:nvSpPr>
        <p:spPr>
          <a:xfrm>
            <a:off x="2027677" y="6137356"/>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1.</a:t>
            </a:r>
            <a:endParaRPr lang="en-US" sz="6510">
              <a:solidFill>
                <a:srgbClr val="FFDE59"/>
              </a:solidFill>
              <a:latin typeface="Barlow Bold" panose="0000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18</a:t>
              </a:r>
              <a:endParaRPr lang="en-US" sz="2400">
                <a:solidFill>
                  <a:srgbClr val="FFFFFF"/>
                </a:solidFill>
                <a:latin typeface="Open Sans Medium"/>
              </a:endParaRPr>
            </a:p>
          </p:txBody>
        </p:sp>
      </p:grpSp>
      <p:sp>
        <p:nvSpPr>
          <p:cNvPr id="6" name="TextBox 6"/>
          <p:cNvSpPr txBox="1"/>
          <p:nvPr/>
        </p:nvSpPr>
        <p:spPr>
          <a:xfrm>
            <a:off x="4567791" y="2251974"/>
            <a:ext cx="9138412"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plt</a:t>
            </a:r>
            <a:endParaRPr lang="en-US" sz="4880">
              <a:solidFill>
                <a:srgbClr val="0048A8"/>
              </a:solidFill>
              <a:latin typeface="Barlow Semi-Bold" panose="00000700000000000000"/>
            </a:endParaRPr>
          </a:p>
        </p:txBody>
      </p:sp>
      <p:sp>
        <p:nvSpPr>
          <p:cNvPr id="7" name="TextBox 7"/>
          <p:cNvSpPr txBox="1"/>
          <p:nvPr/>
        </p:nvSpPr>
        <p:spPr>
          <a:xfrm>
            <a:off x="2027677" y="2108281"/>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3.</a:t>
            </a:r>
            <a:endParaRPr lang="en-US" sz="6510">
              <a:solidFill>
                <a:srgbClr val="FFDE59"/>
              </a:solidFill>
              <a:latin typeface="Barlow Bold" panose="00000800000000000000"/>
            </a:endParaRPr>
          </a:p>
        </p:txBody>
      </p:sp>
      <p:sp>
        <p:nvSpPr>
          <p:cNvPr id="8" name="TextBox 8"/>
          <p:cNvSpPr txBox="1"/>
          <p:nvPr/>
        </p:nvSpPr>
        <p:spPr>
          <a:xfrm>
            <a:off x="3191840" y="3960555"/>
            <a:ext cx="10949871" cy="1428750"/>
          </a:xfrm>
          <a:prstGeom prst="rect">
            <a:avLst/>
          </a:prstGeom>
        </p:spPr>
        <p:txBody>
          <a:bodyPr lIns="0" tIns="0" rIns="0" bIns="0" rtlCol="0" anchor="t">
            <a:spAutoFit/>
          </a:bodyPr>
          <a:lstStyle/>
          <a:p>
            <a:pPr>
              <a:lnSpc>
                <a:spcPts val="5640"/>
              </a:lnSpc>
              <a:spcBef>
                <a:spcPct val="0"/>
              </a:spcBef>
            </a:pPr>
            <a:r>
              <a:rPr lang="en-US" sz="4700">
                <a:solidFill>
                  <a:srgbClr val="000000"/>
                </a:solidFill>
                <a:latin typeface="Open Sans Medium"/>
              </a:rPr>
              <a:t>vous permet d'accéder à toutes les fonctionnalités de Matplotlib.</a:t>
            </a:r>
            <a:endParaRPr lang="en-US" sz="4700">
              <a:solidFill>
                <a:srgbClr val="000000"/>
              </a:solidFill>
              <a:latin typeface="Open Sans Medium"/>
            </a:endParaRPr>
          </a:p>
        </p:txBody>
      </p:sp>
      <p:sp>
        <p:nvSpPr>
          <p:cNvPr id="9" name="TextBox 9"/>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Matplotlib</a:t>
            </a:r>
            <a:endParaRPr lang="en-US" sz="7285">
              <a:solidFill>
                <a:srgbClr val="0B1320"/>
              </a:solidFill>
              <a:latin typeface="League Spartan" panose="00000800000000000000"/>
            </a:endParaRPr>
          </a:p>
        </p:txBody>
      </p:sp>
      <p:sp>
        <p:nvSpPr>
          <p:cNvPr id="10" name="TextBox 10"/>
          <p:cNvSpPr txBox="1"/>
          <p:nvPr/>
        </p:nvSpPr>
        <p:spPr>
          <a:xfrm>
            <a:off x="4567791" y="6281049"/>
            <a:ext cx="10121065"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pyplot</a:t>
            </a:r>
            <a:endParaRPr lang="en-US" sz="4880">
              <a:solidFill>
                <a:srgbClr val="0048A8"/>
              </a:solidFill>
              <a:latin typeface="Barlow Semi-Bold" panose="00000700000000000000"/>
            </a:endParaRPr>
          </a:p>
        </p:txBody>
      </p:sp>
      <p:sp>
        <p:nvSpPr>
          <p:cNvPr id="11" name="TextBox 11"/>
          <p:cNvSpPr txBox="1"/>
          <p:nvPr/>
        </p:nvSpPr>
        <p:spPr>
          <a:xfrm>
            <a:off x="2027677" y="6137356"/>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2.</a:t>
            </a:r>
            <a:endParaRPr lang="en-US" sz="6510">
              <a:solidFill>
                <a:srgbClr val="FFDE59"/>
              </a:solidFill>
              <a:latin typeface="Barlow Bold" panose="00000800000000000000"/>
            </a:endParaRPr>
          </a:p>
        </p:txBody>
      </p:sp>
      <p:sp>
        <p:nvSpPr>
          <p:cNvPr id="12" name="TextBox 12"/>
          <p:cNvSpPr txBox="1"/>
          <p:nvPr/>
        </p:nvSpPr>
        <p:spPr>
          <a:xfrm>
            <a:off x="3191840" y="7833658"/>
            <a:ext cx="13676393" cy="2143125"/>
          </a:xfrm>
          <a:prstGeom prst="rect">
            <a:avLst/>
          </a:prstGeom>
        </p:spPr>
        <p:txBody>
          <a:bodyPr lIns="0" tIns="0" rIns="0" bIns="0" rtlCol="0" anchor="t">
            <a:spAutoFit/>
          </a:bodyPr>
          <a:lstStyle/>
          <a:p>
            <a:pPr>
              <a:lnSpc>
                <a:spcPts val="5640"/>
              </a:lnSpc>
              <a:spcBef>
                <a:spcPct val="0"/>
              </a:spcBef>
            </a:pPr>
            <a:r>
              <a:rPr lang="en-US" sz="4700">
                <a:solidFill>
                  <a:srgbClr val="000000"/>
                </a:solidFill>
                <a:latin typeface="Open Sans Medium"/>
              </a:rPr>
              <a:t>est un module dans la bibliothèque matplotlib qui fournit une interface de style MATLAB pour créer des graphiques</a:t>
            </a:r>
            <a:endParaRPr lang="en-US" sz="4700">
              <a:solidFill>
                <a:srgbClr val="000000"/>
              </a:solidFill>
              <a:latin typeface="Open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3152205" cy="848296"/>
            <a:chOff x="0" y="0"/>
            <a:chExt cx="830210" cy="223419"/>
          </a:xfrm>
        </p:grpSpPr>
        <p:sp>
          <p:nvSpPr>
            <p:cNvPr id="5" name="Freeform 5"/>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id="6" name="TextBox 6"/>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Title()</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3152205" cy="848296"/>
            <a:chOff x="0" y="0"/>
            <a:chExt cx="830210" cy="223419"/>
          </a:xfrm>
        </p:grpSpPr>
        <p:sp>
          <p:nvSpPr>
            <p:cNvPr id="8" name="Freeform 8"/>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id="9" name="TextBox 9"/>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bar()</a:t>
              </a:r>
              <a:endParaRPr lang="en-US" sz="2000" spc="100">
                <a:solidFill>
                  <a:srgbClr val="FFFFFF"/>
                </a:solidFill>
                <a:latin typeface="Aileron Bold" panose="00000800000000000000"/>
              </a:endParaRPr>
            </a:p>
            <a:p>
              <a:pPr algn="ctr">
                <a:lnSpc>
                  <a:spcPts val="3000"/>
                </a:lnSpc>
              </a:pPr>
            </a:p>
          </p:txBody>
        </p:sp>
      </p:grpSp>
      <p:grpSp>
        <p:nvGrpSpPr>
          <p:cNvPr id="10" name="Group 10"/>
          <p:cNvGrpSpPr/>
          <p:nvPr/>
        </p:nvGrpSpPr>
        <p:grpSpPr>
          <a:xfrm rot="0">
            <a:off x="12713732" y="5863389"/>
            <a:ext cx="3152205" cy="848296"/>
            <a:chOff x="0" y="0"/>
            <a:chExt cx="830210" cy="223419"/>
          </a:xfrm>
        </p:grpSpPr>
        <p:sp>
          <p:nvSpPr>
            <p:cNvPr id="11" name="Freeform 11"/>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id="12" name="TextBox 12"/>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Show()</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3152205" cy="848296"/>
            <a:chOff x="0" y="0"/>
            <a:chExt cx="830210" cy="223419"/>
          </a:xfrm>
        </p:grpSpPr>
        <p:sp>
          <p:nvSpPr>
            <p:cNvPr id="14" name="Freeform 14"/>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id="15" name="TextBox 15"/>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hist():</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FONCTIONS</a:t>
              </a:r>
              <a:r>
                <a:rPr lang="en-US" sz="2600" spc="129">
                  <a:solidFill>
                    <a:srgbClr val="FFFFFF"/>
                  </a:solidFill>
                  <a:latin typeface="Aileron Bold" panose="00000800000000000000"/>
                </a:rPr>
                <a:t> </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 Matplotlib</a:t>
              </a:r>
              <a:endParaRPr lang="en-US" sz="2600" spc="129">
                <a:solidFill>
                  <a:srgbClr val="FFFFFF"/>
                </a:solidFill>
                <a:latin typeface="Aileron Bold" panose="00000800000000000000"/>
              </a:endParaRPr>
            </a:p>
          </p:txBody>
        </p:sp>
      </p:grpSp>
      <p:grpSp>
        <p:nvGrpSpPr>
          <p:cNvPr id="19" name="Group 19"/>
          <p:cNvGrpSpPr/>
          <p:nvPr/>
        </p:nvGrpSpPr>
        <p:grpSpPr>
          <a:xfrm rot="0">
            <a:off x="2411133" y="7533310"/>
            <a:ext cx="3152205" cy="848296"/>
            <a:chOff x="0" y="0"/>
            <a:chExt cx="830210" cy="223419"/>
          </a:xfrm>
        </p:grpSpPr>
        <p:sp>
          <p:nvSpPr>
            <p:cNvPr id="20" name="Freeform 20"/>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id="21" name="TextBox 21"/>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Legend() </a:t>
              </a:r>
              <a:endParaRPr lang="en-US" sz="2000" spc="100">
                <a:solidFill>
                  <a:srgbClr val="FFFFFF"/>
                </a:solidFill>
                <a:latin typeface="Aileron Bold" panose="00000800000000000000"/>
              </a:endParaRPr>
            </a:p>
          </p:txBody>
        </p:sp>
      </p:grpSp>
      <p:grpSp>
        <p:nvGrpSpPr>
          <p:cNvPr id="22" name="Group 22"/>
          <p:cNvGrpSpPr/>
          <p:nvPr/>
        </p:nvGrpSpPr>
        <p:grpSpPr>
          <a:xfrm rot="0">
            <a:off x="2411133" y="2474277"/>
            <a:ext cx="3152205" cy="848296"/>
            <a:chOff x="0" y="0"/>
            <a:chExt cx="830210" cy="223419"/>
          </a:xfrm>
        </p:grpSpPr>
        <p:sp>
          <p:nvSpPr>
            <p:cNvPr id="23" name="Freeform 23"/>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id="24" name="TextBox 24"/>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Plot()</a:t>
              </a:r>
              <a:endParaRPr lang="en-US" sz="2000" spc="100">
                <a:solidFill>
                  <a:srgbClr val="FFFFFF"/>
                </a:solidFill>
                <a:latin typeface="Aileron Bold" panose="00000800000000000000"/>
              </a:endParaRPr>
            </a:p>
          </p:txBody>
        </p:sp>
      </p:grpSp>
      <p:grpSp>
        <p:nvGrpSpPr>
          <p:cNvPr id="25" name="Group 25"/>
          <p:cNvGrpSpPr/>
          <p:nvPr/>
        </p:nvGrpSpPr>
        <p:grpSpPr>
          <a:xfrm rot="0">
            <a:off x="2411133" y="4138793"/>
            <a:ext cx="3152205" cy="848296"/>
            <a:chOff x="0" y="0"/>
            <a:chExt cx="830210" cy="223419"/>
          </a:xfrm>
        </p:grpSpPr>
        <p:sp>
          <p:nvSpPr>
            <p:cNvPr id="26" name="Freeform 26"/>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id="27" name="TextBox 27"/>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Label([ ]) </a:t>
              </a:r>
              <a:endParaRPr lang="en-US" sz="2000" spc="100">
                <a:solidFill>
                  <a:srgbClr val="FFFFFF"/>
                </a:solidFill>
                <a:latin typeface="Aileron Bold" panose="00000800000000000000"/>
              </a:endParaRPr>
            </a:p>
          </p:txBody>
        </p:sp>
      </p:grpSp>
      <p:grpSp>
        <p:nvGrpSpPr>
          <p:cNvPr id="28" name="Group 28"/>
          <p:cNvGrpSpPr/>
          <p:nvPr/>
        </p:nvGrpSpPr>
        <p:grpSpPr>
          <a:xfrm rot="0">
            <a:off x="2411133" y="5916697"/>
            <a:ext cx="3152205" cy="848296"/>
            <a:chOff x="0" y="0"/>
            <a:chExt cx="830210" cy="223419"/>
          </a:xfrm>
        </p:grpSpPr>
        <p:sp>
          <p:nvSpPr>
            <p:cNvPr id="29" name="Freeform 29"/>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id="30" name="TextBox 30"/>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scatter()</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grpSp>
        <p:nvGrpSpPr>
          <p:cNvPr id="41" name="Group 41"/>
          <p:cNvGrpSpPr/>
          <p:nvPr/>
        </p:nvGrpSpPr>
        <p:grpSpPr>
          <a:xfrm rot="0">
            <a:off x="17585429" y="9647517"/>
            <a:ext cx="721621" cy="639483"/>
            <a:chOff x="0" y="0"/>
            <a:chExt cx="190057" cy="168424"/>
          </a:xfrm>
        </p:grpSpPr>
        <p:sp>
          <p:nvSpPr>
            <p:cNvPr id="42" name="Freeform 4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3" name="TextBox 4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19</a:t>
              </a:r>
              <a:endParaRPr lang="en-US" sz="2400">
                <a:solidFill>
                  <a:srgbClr val="FFFFFF"/>
                </a:solidFill>
                <a:latin typeface="Open Sans Medium"/>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805482" cy="10646836"/>
          </a:xfrm>
          <a:custGeom>
            <a:avLst/>
            <a:gdLst/>
            <a:ahLst/>
            <a:cxnLst/>
            <a:rect l="l" t="t" r="r" b="b"/>
            <a:pathLst>
              <a:path w="18805482" h="10646836">
                <a:moveTo>
                  <a:pt x="0" y="0"/>
                </a:moveTo>
                <a:lnTo>
                  <a:pt x="18805482" y="0"/>
                </a:lnTo>
                <a:lnTo>
                  <a:pt x="18805482" y="10646836"/>
                </a:lnTo>
                <a:lnTo>
                  <a:pt x="0" y="10646836"/>
                </a:lnTo>
                <a:lnTo>
                  <a:pt x="0" y="0"/>
                </a:lnTo>
                <a:close/>
              </a:path>
            </a:pathLst>
          </a:custGeom>
          <a:blipFill>
            <a:blip r:embed="rId1"/>
            <a:stretch>
              <a:fillRect t="-14688" b="-3212"/>
            </a:stretch>
          </a:blipFill>
        </p:spPr>
      </p:sp>
      <p:grpSp>
        <p:nvGrpSpPr>
          <p:cNvPr id="3" name="Group 3"/>
          <p:cNvGrpSpPr/>
          <p:nvPr/>
        </p:nvGrpSpPr>
        <p:grpSpPr>
          <a:xfrm rot="0">
            <a:off x="2275223" y="8291754"/>
            <a:ext cx="3387215" cy="1129829"/>
            <a:chOff x="0" y="0"/>
            <a:chExt cx="892106" cy="297568"/>
          </a:xfrm>
        </p:grpSpPr>
        <p:sp>
          <p:nvSpPr>
            <p:cNvPr id="4" name="Freeform 4"/>
            <p:cNvSpPr/>
            <p:nvPr/>
          </p:nvSpPr>
          <p:spPr>
            <a:xfrm>
              <a:off x="0" y="0"/>
              <a:ext cx="892106" cy="297568"/>
            </a:xfrm>
            <a:custGeom>
              <a:avLst/>
              <a:gdLst/>
              <a:ahLst/>
              <a:cxnLst/>
              <a:rect l="l" t="t" r="r" b="b"/>
              <a:pathLst>
                <a:path w="892106" h="297568">
                  <a:moveTo>
                    <a:pt x="0" y="0"/>
                  </a:moveTo>
                  <a:lnTo>
                    <a:pt x="892106" y="0"/>
                  </a:lnTo>
                  <a:lnTo>
                    <a:pt x="892106" y="297568"/>
                  </a:lnTo>
                  <a:lnTo>
                    <a:pt x="0" y="297568"/>
                  </a:lnTo>
                  <a:close/>
                </a:path>
              </a:pathLst>
            </a:custGeom>
            <a:solidFill>
              <a:srgbClr val="0048A8"/>
            </a:solidFill>
          </p:spPr>
        </p:sp>
        <p:sp>
          <p:nvSpPr>
            <p:cNvPr id="5" name="TextBox 5"/>
            <p:cNvSpPr txBox="1"/>
            <p:nvPr/>
          </p:nvSpPr>
          <p:spPr>
            <a:xfrm>
              <a:off x="0" y="9525"/>
              <a:ext cx="892106" cy="288043"/>
            </a:xfrm>
            <a:prstGeom prst="rect">
              <a:avLst/>
            </a:prstGeom>
          </p:spPr>
          <p:txBody>
            <a:bodyPr lIns="50800" tIns="50800" rIns="50800" bIns="50800" rtlCol="0" anchor="ctr"/>
            <a:lstStyle/>
            <a:p>
              <a:pPr algn="ctr">
                <a:lnSpc>
                  <a:spcPts val="2880"/>
                </a:lnSpc>
              </a:pPr>
            </a:p>
          </p:txBody>
        </p:sp>
      </p:grpSp>
      <p:grpSp>
        <p:nvGrpSpPr>
          <p:cNvPr id="6" name="Group 6"/>
          <p:cNvGrpSpPr/>
          <p:nvPr/>
        </p:nvGrpSpPr>
        <p:grpSpPr>
          <a:xfrm rot="0">
            <a:off x="12600185" y="8291754"/>
            <a:ext cx="3411524" cy="966546"/>
            <a:chOff x="0" y="0"/>
            <a:chExt cx="898508" cy="254563"/>
          </a:xfrm>
        </p:grpSpPr>
        <p:sp>
          <p:nvSpPr>
            <p:cNvPr id="7" name="Freeform 7"/>
            <p:cNvSpPr/>
            <p:nvPr/>
          </p:nvSpPr>
          <p:spPr>
            <a:xfrm>
              <a:off x="0" y="0"/>
              <a:ext cx="898508" cy="254563"/>
            </a:xfrm>
            <a:custGeom>
              <a:avLst/>
              <a:gdLst/>
              <a:ahLst/>
              <a:cxnLst/>
              <a:rect l="l" t="t" r="r" b="b"/>
              <a:pathLst>
                <a:path w="898508" h="254563">
                  <a:moveTo>
                    <a:pt x="0" y="0"/>
                  </a:moveTo>
                  <a:lnTo>
                    <a:pt x="898508" y="0"/>
                  </a:lnTo>
                  <a:lnTo>
                    <a:pt x="898508" y="254563"/>
                  </a:lnTo>
                  <a:lnTo>
                    <a:pt x="0" y="254563"/>
                  </a:lnTo>
                  <a:close/>
                </a:path>
              </a:pathLst>
            </a:custGeom>
            <a:solidFill>
              <a:srgbClr val="0048A8"/>
            </a:solidFill>
          </p:spPr>
        </p:sp>
        <p:sp>
          <p:nvSpPr>
            <p:cNvPr id="8" name="TextBox 8"/>
            <p:cNvSpPr txBox="1"/>
            <p:nvPr/>
          </p:nvSpPr>
          <p:spPr>
            <a:xfrm>
              <a:off x="0" y="9525"/>
              <a:ext cx="898508" cy="245038"/>
            </a:xfrm>
            <a:prstGeom prst="rect">
              <a:avLst/>
            </a:prstGeom>
          </p:spPr>
          <p:txBody>
            <a:bodyPr lIns="50800" tIns="50800" rIns="50800" bIns="50800" rtlCol="0" anchor="ctr"/>
            <a:lstStyle/>
            <a:p>
              <a:pPr algn="ctr">
                <a:lnSpc>
                  <a:spcPts val="2880"/>
                </a:lnSpc>
              </a:pPr>
            </a:p>
          </p:txBody>
        </p:sp>
      </p:grpSp>
      <p:grpSp>
        <p:nvGrpSpPr>
          <p:cNvPr id="9" name="Group 9"/>
          <p:cNvGrpSpPr/>
          <p:nvPr/>
        </p:nvGrpSpPr>
        <p:grpSpPr>
          <a:xfrm rot="0">
            <a:off x="2275223" y="6576957"/>
            <a:ext cx="3387215" cy="1014450"/>
            <a:chOff x="0" y="0"/>
            <a:chExt cx="892106" cy="267180"/>
          </a:xfrm>
        </p:grpSpPr>
        <p:sp>
          <p:nvSpPr>
            <p:cNvPr id="10" name="Freeform 10"/>
            <p:cNvSpPr/>
            <p:nvPr/>
          </p:nvSpPr>
          <p:spPr>
            <a:xfrm>
              <a:off x="0" y="0"/>
              <a:ext cx="892106" cy="267180"/>
            </a:xfrm>
            <a:custGeom>
              <a:avLst/>
              <a:gdLst/>
              <a:ahLst/>
              <a:cxnLst/>
              <a:rect l="l" t="t" r="r" b="b"/>
              <a:pathLst>
                <a:path w="892106" h="267180">
                  <a:moveTo>
                    <a:pt x="0" y="0"/>
                  </a:moveTo>
                  <a:lnTo>
                    <a:pt x="892106" y="0"/>
                  </a:lnTo>
                  <a:lnTo>
                    <a:pt x="892106" y="267180"/>
                  </a:lnTo>
                  <a:lnTo>
                    <a:pt x="0" y="267180"/>
                  </a:lnTo>
                  <a:close/>
                </a:path>
              </a:pathLst>
            </a:custGeom>
            <a:solidFill>
              <a:srgbClr val="0048A8"/>
            </a:solidFill>
          </p:spPr>
        </p:sp>
        <p:sp>
          <p:nvSpPr>
            <p:cNvPr id="11" name="TextBox 11"/>
            <p:cNvSpPr txBox="1"/>
            <p:nvPr/>
          </p:nvSpPr>
          <p:spPr>
            <a:xfrm>
              <a:off x="0" y="9525"/>
              <a:ext cx="892106" cy="257655"/>
            </a:xfrm>
            <a:prstGeom prst="rect">
              <a:avLst/>
            </a:prstGeom>
          </p:spPr>
          <p:txBody>
            <a:bodyPr lIns="50800" tIns="50800" rIns="50800" bIns="50800" rtlCol="0" anchor="ctr"/>
            <a:lstStyle/>
            <a:p>
              <a:pPr algn="ctr">
                <a:lnSpc>
                  <a:spcPts val="2880"/>
                </a:lnSpc>
              </a:pPr>
            </a:p>
          </p:txBody>
        </p:sp>
      </p:grpSp>
      <p:grpSp>
        <p:nvGrpSpPr>
          <p:cNvPr id="12" name="Group 12"/>
          <p:cNvGrpSpPr/>
          <p:nvPr/>
        </p:nvGrpSpPr>
        <p:grpSpPr>
          <a:xfrm rot="0">
            <a:off x="12600185" y="6624861"/>
            <a:ext cx="3411524" cy="966546"/>
            <a:chOff x="0" y="0"/>
            <a:chExt cx="898508" cy="254563"/>
          </a:xfrm>
        </p:grpSpPr>
        <p:sp>
          <p:nvSpPr>
            <p:cNvPr id="13" name="Freeform 13"/>
            <p:cNvSpPr/>
            <p:nvPr/>
          </p:nvSpPr>
          <p:spPr>
            <a:xfrm>
              <a:off x="0" y="0"/>
              <a:ext cx="898508" cy="254563"/>
            </a:xfrm>
            <a:custGeom>
              <a:avLst/>
              <a:gdLst/>
              <a:ahLst/>
              <a:cxnLst/>
              <a:rect l="l" t="t" r="r" b="b"/>
              <a:pathLst>
                <a:path w="898508" h="254563">
                  <a:moveTo>
                    <a:pt x="0" y="0"/>
                  </a:moveTo>
                  <a:lnTo>
                    <a:pt x="898508" y="0"/>
                  </a:lnTo>
                  <a:lnTo>
                    <a:pt x="898508" y="254563"/>
                  </a:lnTo>
                  <a:lnTo>
                    <a:pt x="0" y="254563"/>
                  </a:lnTo>
                  <a:close/>
                </a:path>
              </a:pathLst>
            </a:custGeom>
            <a:solidFill>
              <a:srgbClr val="0048A8"/>
            </a:solidFill>
          </p:spPr>
        </p:sp>
        <p:sp>
          <p:nvSpPr>
            <p:cNvPr id="14" name="TextBox 14"/>
            <p:cNvSpPr txBox="1"/>
            <p:nvPr/>
          </p:nvSpPr>
          <p:spPr>
            <a:xfrm>
              <a:off x="0" y="9525"/>
              <a:ext cx="898508" cy="245038"/>
            </a:xfrm>
            <a:prstGeom prst="rect">
              <a:avLst/>
            </a:prstGeom>
          </p:spPr>
          <p:txBody>
            <a:bodyPr lIns="50800" tIns="50800" rIns="50800" bIns="50800" rtlCol="0" anchor="ctr"/>
            <a:lstStyle/>
            <a:p>
              <a:pPr algn="ctr">
                <a:lnSpc>
                  <a:spcPts val="2880"/>
                </a:lnSpc>
              </a:pPr>
            </a:p>
          </p:txBody>
        </p:sp>
      </p:grpSp>
      <p:grpSp>
        <p:nvGrpSpPr>
          <p:cNvPr id="15" name="Group 15"/>
          <p:cNvGrpSpPr/>
          <p:nvPr/>
        </p:nvGrpSpPr>
        <p:grpSpPr>
          <a:xfrm rot="0">
            <a:off x="2275223" y="4962711"/>
            <a:ext cx="3387215" cy="966546"/>
            <a:chOff x="0" y="0"/>
            <a:chExt cx="892106" cy="254563"/>
          </a:xfrm>
        </p:grpSpPr>
        <p:sp>
          <p:nvSpPr>
            <p:cNvPr id="16" name="Freeform 16"/>
            <p:cNvSpPr/>
            <p:nvPr/>
          </p:nvSpPr>
          <p:spPr>
            <a:xfrm>
              <a:off x="0" y="0"/>
              <a:ext cx="892106" cy="254563"/>
            </a:xfrm>
            <a:custGeom>
              <a:avLst/>
              <a:gdLst/>
              <a:ahLst/>
              <a:cxnLst/>
              <a:rect l="l" t="t" r="r" b="b"/>
              <a:pathLst>
                <a:path w="892106" h="254563">
                  <a:moveTo>
                    <a:pt x="0" y="0"/>
                  </a:moveTo>
                  <a:lnTo>
                    <a:pt x="892106" y="0"/>
                  </a:lnTo>
                  <a:lnTo>
                    <a:pt x="892106" y="254563"/>
                  </a:lnTo>
                  <a:lnTo>
                    <a:pt x="0" y="254563"/>
                  </a:lnTo>
                  <a:close/>
                </a:path>
              </a:pathLst>
            </a:custGeom>
            <a:solidFill>
              <a:srgbClr val="0048A8"/>
            </a:solidFill>
          </p:spPr>
        </p:sp>
        <p:sp>
          <p:nvSpPr>
            <p:cNvPr id="17" name="TextBox 17"/>
            <p:cNvSpPr txBox="1"/>
            <p:nvPr/>
          </p:nvSpPr>
          <p:spPr>
            <a:xfrm>
              <a:off x="0" y="9525"/>
              <a:ext cx="892106" cy="245038"/>
            </a:xfrm>
            <a:prstGeom prst="rect">
              <a:avLst/>
            </a:prstGeom>
          </p:spPr>
          <p:txBody>
            <a:bodyPr lIns="50800" tIns="50800" rIns="50800" bIns="50800" rtlCol="0" anchor="ctr"/>
            <a:lstStyle/>
            <a:p>
              <a:pPr algn="ctr">
                <a:lnSpc>
                  <a:spcPts val="2880"/>
                </a:lnSpc>
              </a:pPr>
            </a:p>
          </p:txBody>
        </p:sp>
      </p:grpSp>
      <p:grpSp>
        <p:nvGrpSpPr>
          <p:cNvPr id="18" name="Group 18"/>
          <p:cNvGrpSpPr/>
          <p:nvPr/>
        </p:nvGrpSpPr>
        <p:grpSpPr>
          <a:xfrm rot="0">
            <a:off x="12600185" y="4962711"/>
            <a:ext cx="3411524" cy="966546"/>
            <a:chOff x="0" y="0"/>
            <a:chExt cx="898508" cy="254563"/>
          </a:xfrm>
        </p:grpSpPr>
        <p:sp>
          <p:nvSpPr>
            <p:cNvPr id="19" name="Freeform 19"/>
            <p:cNvSpPr/>
            <p:nvPr/>
          </p:nvSpPr>
          <p:spPr>
            <a:xfrm>
              <a:off x="0" y="0"/>
              <a:ext cx="898508" cy="254563"/>
            </a:xfrm>
            <a:custGeom>
              <a:avLst/>
              <a:gdLst/>
              <a:ahLst/>
              <a:cxnLst/>
              <a:rect l="l" t="t" r="r" b="b"/>
              <a:pathLst>
                <a:path w="898508" h="254563">
                  <a:moveTo>
                    <a:pt x="0" y="0"/>
                  </a:moveTo>
                  <a:lnTo>
                    <a:pt x="898508" y="0"/>
                  </a:lnTo>
                  <a:lnTo>
                    <a:pt x="898508" y="254563"/>
                  </a:lnTo>
                  <a:lnTo>
                    <a:pt x="0" y="254563"/>
                  </a:lnTo>
                  <a:close/>
                </a:path>
              </a:pathLst>
            </a:custGeom>
            <a:solidFill>
              <a:srgbClr val="0048A8"/>
            </a:solidFill>
          </p:spPr>
        </p:sp>
        <p:sp>
          <p:nvSpPr>
            <p:cNvPr id="20" name="TextBox 20"/>
            <p:cNvSpPr txBox="1"/>
            <p:nvPr/>
          </p:nvSpPr>
          <p:spPr>
            <a:xfrm>
              <a:off x="0" y="9525"/>
              <a:ext cx="898508" cy="245038"/>
            </a:xfrm>
            <a:prstGeom prst="rect">
              <a:avLst/>
            </a:prstGeom>
          </p:spPr>
          <p:txBody>
            <a:bodyPr lIns="50800" tIns="50800" rIns="50800" bIns="50800" rtlCol="0" anchor="ctr"/>
            <a:lstStyle/>
            <a:p>
              <a:pPr algn="ctr">
                <a:lnSpc>
                  <a:spcPts val="2880"/>
                </a:lnSpc>
              </a:pPr>
            </a:p>
          </p:txBody>
        </p:sp>
      </p:grpSp>
      <p:grpSp>
        <p:nvGrpSpPr>
          <p:cNvPr id="21" name="Group 21"/>
          <p:cNvGrpSpPr/>
          <p:nvPr/>
        </p:nvGrpSpPr>
        <p:grpSpPr>
          <a:xfrm rot="0">
            <a:off x="2275223" y="3281511"/>
            <a:ext cx="3387215" cy="966546"/>
            <a:chOff x="0" y="0"/>
            <a:chExt cx="892106" cy="254563"/>
          </a:xfrm>
        </p:grpSpPr>
        <p:sp>
          <p:nvSpPr>
            <p:cNvPr id="22" name="Freeform 22"/>
            <p:cNvSpPr/>
            <p:nvPr/>
          </p:nvSpPr>
          <p:spPr>
            <a:xfrm>
              <a:off x="0" y="0"/>
              <a:ext cx="892106" cy="254563"/>
            </a:xfrm>
            <a:custGeom>
              <a:avLst/>
              <a:gdLst/>
              <a:ahLst/>
              <a:cxnLst/>
              <a:rect l="l" t="t" r="r" b="b"/>
              <a:pathLst>
                <a:path w="892106" h="254563">
                  <a:moveTo>
                    <a:pt x="0" y="0"/>
                  </a:moveTo>
                  <a:lnTo>
                    <a:pt x="892106" y="0"/>
                  </a:lnTo>
                  <a:lnTo>
                    <a:pt x="892106" y="254563"/>
                  </a:lnTo>
                  <a:lnTo>
                    <a:pt x="0" y="254563"/>
                  </a:lnTo>
                  <a:close/>
                </a:path>
              </a:pathLst>
            </a:custGeom>
            <a:solidFill>
              <a:srgbClr val="0048A8"/>
            </a:solidFill>
          </p:spPr>
        </p:sp>
        <p:sp>
          <p:nvSpPr>
            <p:cNvPr id="23" name="TextBox 23"/>
            <p:cNvSpPr txBox="1"/>
            <p:nvPr/>
          </p:nvSpPr>
          <p:spPr>
            <a:xfrm>
              <a:off x="0" y="9525"/>
              <a:ext cx="892106" cy="245038"/>
            </a:xfrm>
            <a:prstGeom prst="rect">
              <a:avLst/>
            </a:prstGeom>
          </p:spPr>
          <p:txBody>
            <a:bodyPr lIns="50800" tIns="50800" rIns="50800" bIns="50800" rtlCol="0" anchor="ctr"/>
            <a:lstStyle/>
            <a:p>
              <a:pPr algn="ctr">
                <a:lnSpc>
                  <a:spcPts val="2880"/>
                </a:lnSpc>
              </a:pPr>
            </a:p>
          </p:txBody>
        </p:sp>
      </p:grpSp>
      <p:grpSp>
        <p:nvGrpSpPr>
          <p:cNvPr id="24" name="Group 24"/>
          <p:cNvGrpSpPr/>
          <p:nvPr/>
        </p:nvGrpSpPr>
        <p:grpSpPr>
          <a:xfrm rot="0">
            <a:off x="12600185" y="3281511"/>
            <a:ext cx="3411524" cy="966546"/>
            <a:chOff x="0" y="0"/>
            <a:chExt cx="898508" cy="254563"/>
          </a:xfrm>
        </p:grpSpPr>
        <p:sp>
          <p:nvSpPr>
            <p:cNvPr id="25" name="Freeform 25"/>
            <p:cNvSpPr/>
            <p:nvPr/>
          </p:nvSpPr>
          <p:spPr>
            <a:xfrm>
              <a:off x="0" y="0"/>
              <a:ext cx="898508" cy="254563"/>
            </a:xfrm>
            <a:custGeom>
              <a:avLst/>
              <a:gdLst/>
              <a:ahLst/>
              <a:cxnLst/>
              <a:rect l="l" t="t" r="r" b="b"/>
              <a:pathLst>
                <a:path w="898508" h="254563">
                  <a:moveTo>
                    <a:pt x="0" y="0"/>
                  </a:moveTo>
                  <a:lnTo>
                    <a:pt x="898508" y="0"/>
                  </a:lnTo>
                  <a:lnTo>
                    <a:pt x="898508" y="254563"/>
                  </a:lnTo>
                  <a:lnTo>
                    <a:pt x="0" y="254563"/>
                  </a:lnTo>
                  <a:close/>
                </a:path>
              </a:pathLst>
            </a:custGeom>
            <a:solidFill>
              <a:srgbClr val="0048A8"/>
            </a:solidFill>
          </p:spPr>
        </p:sp>
        <p:sp>
          <p:nvSpPr>
            <p:cNvPr id="26" name="TextBox 26"/>
            <p:cNvSpPr txBox="1"/>
            <p:nvPr/>
          </p:nvSpPr>
          <p:spPr>
            <a:xfrm>
              <a:off x="0" y="9525"/>
              <a:ext cx="898508" cy="245038"/>
            </a:xfrm>
            <a:prstGeom prst="rect">
              <a:avLst/>
            </a:prstGeom>
          </p:spPr>
          <p:txBody>
            <a:bodyPr lIns="50800" tIns="50800" rIns="50800" bIns="50800" rtlCol="0" anchor="ctr"/>
            <a:lstStyle/>
            <a:p>
              <a:pPr algn="ctr">
                <a:lnSpc>
                  <a:spcPts val="2880"/>
                </a:lnSpc>
              </a:pPr>
            </a:p>
          </p:txBody>
        </p:sp>
      </p:grpSp>
      <p:grpSp>
        <p:nvGrpSpPr>
          <p:cNvPr id="27" name="Group 27"/>
          <p:cNvGrpSpPr/>
          <p:nvPr/>
        </p:nvGrpSpPr>
        <p:grpSpPr>
          <a:xfrm rot="0">
            <a:off x="-234877" y="-230145"/>
            <a:ext cx="1028700" cy="1007978"/>
            <a:chOff x="0" y="0"/>
            <a:chExt cx="270933" cy="265476"/>
          </a:xfrm>
        </p:grpSpPr>
        <p:sp>
          <p:nvSpPr>
            <p:cNvPr id="28" name="Freeform 28"/>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29" name="TextBox 29"/>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30" name="Group 30"/>
          <p:cNvGrpSpPr/>
          <p:nvPr/>
        </p:nvGrpSpPr>
        <p:grpSpPr>
          <a:xfrm rot="0">
            <a:off x="558947" y="547688"/>
            <a:ext cx="469753" cy="460291"/>
            <a:chOff x="0" y="0"/>
            <a:chExt cx="270933" cy="265476"/>
          </a:xfrm>
        </p:grpSpPr>
        <p:sp>
          <p:nvSpPr>
            <p:cNvPr id="31" name="Freeform 31"/>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32" name="TextBox 32"/>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33" name="Group 33"/>
          <p:cNvGrpSpPr/>
          <p:nvPr/>
        </p:nvGrpSpPr>
        <p:grpSpPr>
          <a:xfrm rot="0">
            <a:off x="17494177" y="-209424"/>
            <a:ext cx="1028700" cy="1007978"/>
            <a:chOff x="0" y="0"/>
            <a:chExt cx="270933" cy="265476"/>
          </a:xfrm>
        </p:grpSpPr>
        <p:sp>
          <p:nvSpPr>
            <p:cNvPr id="34" name="Freeform 34"/>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35" name="TextBox 35"/>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36" name="Group 36"/>
          <p:cNvGrpSpPr/>
          <p:nvPr/>
        </p:nvGrpSpPr>
        <p:grpSpPr>
          <a:xfrm rot="0">
            <a:off x="17259300" y="568409"/>
            <a:ext cx="469753" cy="460291"/>
            <a:chOff x="0" y="0"/>
            <a:chExt cx="270933" cy="265476"/>
          </a:xfrm>
        </p:grpSpPr>
        <p:sp>
          <p:nvSpPr>
            <p:cNvPr id="37" name="Freeform 37"/>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38" name="TextBox 38"/>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sp>
        <p:nvSpPr>
          <p:cNvPr id="39" name="TextBox 39"/>
          <p:cNvSpPr txBox="1"/>
          <p:nvPr/>
        </p:nvSpPr>
        <p:spPr>
          <a:xfrm>
            <a:off x="3231243" y="1224111"/>
            <a:ext cx="10965692" cy="1095375"/>
          </a:xfrm>
          <a:prstGeom prst="rect">
            <a:avLst/>
          </a:prstGeom>
        </p:spPr>
        <p:txBody>
          <a:bodyPr lIns="0" tIns="0" rIns="0" bIns="0" rtlCol="0" anchor="t">
            <a:spAutoFit/>
          </a:bodyPr>
          <a:lstStyle/>
          <a:p>
            <a:pPr algn="ctr">
              <a:lnSpc>
                <a:spcPts val="8640"/>
              </a:lnSpc>
            </a:pPr>
            <a:r>
              <a:rPr lang="en-US" sz="7200">
                <a:solidFill>
                  <a:srgbClr val="FFF788"/>
                </a:solidFill>
                <a:latin typeface="Open Sans Bold"/>
              </a:rPr>
              <a:t>PLAN</a:t>
            </a:r>
            <a:endParaRPr lang="en-US" sz="7200">
              <a:solidFill>
                <a:srgbClr val="FFF788"/>
              </a:solidFill>
              <a:latin typeface="Open Sans Bold"/>
            </a:endParaRPr>
          </a:p>
        </p:txBody>
      </p:sp>
      <p:sp>
        <p:nvSpPr>
          <p:cNvPr id="40" name="TextBox 40"/>
          <p:cNvSpPr txBox="1"/>
          <p:nvPr/>
        </p:nvSpPr>
        <p:spPr>
          <a:xfrm>
            <a:off x="558947" y="8296628"/>
            <a:ext cx="1411697" cy="971550"/>
          </a:xfrm>
          <a:prstGeom prst="rect">
            <a:avLst/>
          </a:prstGeom>
        </p:spPr>
        <p:txBody>
          <a:bodyPr lIns="0" tIns="0" rIns="0" bIns="0" rtlCol="0" anchor="t">
            <a:spAutoFit/>
          </a:bodyPr>
          <a:lstStyle/>
          <a:p>
            <a:pPr algn="r">
              <a:lnSpc>
                <a:spcPts val="7680"/>
              </a:lnSpc>
            </a:pPr>
            <a:r>
              <a:rPr lang="en-US" sz="6400">
                <a:solidFill>
                  <a:srgbClr val="0048A8"/>
                </a:solidFill>
                <a:latin typeface="Open Sans Bold"/>
              </a:rPr>
              <a:t>07</a:t>
            </a:r>
            <a:endParaRPr lang="en-US" sz="6400">
              <a:solidFill>
                <a:srgbClr val="0048A8"/>
              </a:solidFill>
              <a:latin typeface="Open Sans Bold"/>
            </a:endParaRPr>
          </a:p>
        </p:txBody>
      </p:sp>
      <p:sp>
        <p:nvSpPr>
          <p:cNvPr id="41" name="TextBox 41"/>
          <p:cNvSpPr txBox="1"/>
          <p:nvPr/>
        </p:nvSpPr>
        <p:spPr>
          <a:xfrm>
            <a:off x="16316288" y="8296628"/>
            <a:ext cx="1577788" cy="971550"/>
          </a:xfrm>
          <a:prstGeom prst="rect">
            <a:avLst/>
          </a:prstGeom>
        </p:spPr>
        <p:txBody>
          <a:bodyPr lIns="0" tIns="0" rIns="0" bIns="0" rtlCol="0" anchor="t">
            <a:spAutoFit/>
          </a:bodyPr>
          <a:lstStyle/>
          <a:p>
            <a:pPr>
              <a:lnSpc>
                <a:spcPts val="7680"/>
              </a:lnSpc>
            </a:pPr>
            <a:r>
              <a:rPr lang="en-US" sz="6400">
                <a:solidFill>
                  <a:srgbClr val="0048A8"/>
                </a:solidFill>
                <a:latin typeface="Open Sans Bold"/>
              </a:rPr>
              <a:t>08</a:t>
            </a:r>
            <a:endParaRPr lang="en-US" sz="6400">
              <a:solidFill>
                <a:srgbClr val="0048A8"/>
              </a:solidFill>
              <a:latin typeface="Open Sans Bold"/>
            </a:endParaRPr>
          </a:p>
        </p:txBody>
      </p:sp>
      <p:sp>
        <p:nvSpPr>
          <p:cNvPr id="42" name="TextBox 42"/>
          <p:cNvSpPr txBox="1"/>
          <p:nvPr/>
        </p:nvSpPr>
        <p:spPr>
          <a:xfrm>
            <a:off x="558947" y="6629735"/>
            <a:ext cx="1411697" cy="971550"/>
          </a:xfrm>
          <a:prstGeom prst="rect">
            <a:avLst/>
          </a:prstGeom>
        </p:spPr>
        <p:txBody>
          <a:bodyPr lIns="0" tIns="0" rIns="0" bIns="0" rtlCol="0" anchor="t">
            <a:spAutoFit/>
          </a:bodyPr>
          <a:lstStyle/>
          <a:p>
            <a:pPr algn="r">
              <a:lnSpc>
                <a:spcPts val="7680"/>
              </a:lnSpc>
            </a:pPr>
            <a:r>
              <a:rPr lang="en-US" sz="6400">
                <a:solidFill>
                  <a:srgbClr val="0048A8"/>
                </a:solidFill>
                <a:latin typeface="Open Sans Bold"/>
              </a:rPr>
              <a:t>05</a:t>
            </a:r>
            <a:endParaRPr lang="en-US" sz="6400">
              <a:solidFill>
                <a:srgbClr val="0048A8"/>
              </a:solidFill>
              <a:latin typeface="Open Sans Bold"/>
            </a:endParaRPr>
          </a:p>
        </p:txBody>
      </p:sp>
      <p:sp>
        <p:nvSpPr>
          <p:cNvPr id="43" name="TextBox 43"/>
          <p:cNvSpPr txBox="1"/>
          <p:nvPr/>
        </p:nvSpPr>
        <p:spPr>
          <a:xfrm>
            <a:off x="16316288" y="6629735"/>
            <a:ext cx="1577788" cy="971550"/>
          </a:xfrm>
          <a:prstGeom prst="rect">
            <a:avLst/>
          </a:prstGeom>
        </p:spPr>
        <p:txBody>
          <a:bodyPr lIns="0" tIns="0" rIns="0" bIns="0" rtlCol="0" anchor="t">
            <a:spAutoFit/>
          </a:bodyPr>
          <a:lstStyle/>
          <a:p>
            <a:pPr>
              <a:lnSpc>
                <a:spcPts val="7680"/>
              </a:lnSpc>
            </a:pPr>
            <a:r>
              <a:rPr lang="en-US" sz="6400">
                <a:solidFill>
                  <a:srgbClr val="0048A8"/>
                </a:solidFill>
                <a:latin typeface="Open Sans Bold"/>
              </a:rPr>
              <a:t>06</a:t>
            </a:r>
            <a:endParaRPr lang="en-US" sz="6400">
              <a:solidFill>
                <a:srgbClr val="0048A8"/>
              </a:solidFill>
              <a:latin typeface="Open Sans Bold"/>
            </a:endParaRPr>
          </a:p>
        </p:txBody>
      </p:sp>
      <p:sp>
        <p:nvSpPr>
          <p:cNvPr id="44" name="TextBox 44"/>
          <p:cNvSpPr txBox="1"/>
          <p:nvPr/>
        </p:nvSpPr>
        <p:spPr>
          <a:xfrm>
            <a:off x="558947" y="4967585"/>
            <a:ext cx="1411697" cy="971550"/>
          </a:xfrm>
          <a:prstGeom prst="rect">
            <a:avLst/>
          </a:prstGeom>
        </p:spPr>
        <p:txBody>
          <a:bodyPr lIns="0" tIns="0" rIns="0" bIns="0" rtlCol="0" anchor="t">
            <a:spAutoFit/>
          </a:bodyPr>
          <a:lstStyle/>
          <a:p>
            <a:pPr algn="r">
              <a:lnSpc>
                <a:spcPts val="7680"/>
              </a:lnSpc>
            </a:pPr>
            <a:r>
              <a:rPr lang="en-US" sz="6400">
                <a:solidFill>
                  <a:srgbClr val="0048A8"/>
                </a:solidFill>
                <a:latin typeface="Open Sans Bold"/>
              </a:rPr>
              <a:t>03</a:t>
            </a:r>
            <a:endParaRPr lang="en-US" sz="6400">
              <a:solidFill>
                <a:srgbClr val="0048A8"/>
              </a:solidFill>
              <a:latin typeface="Open Sans Bold"/>
            </a:endParaRPr>
          </a:p>
        </p:txBody>
      </p:sp>
      <p:sp>
        <p:nvSpPr>
          <p:cNvPr id="45" name="TextBox 45"/>
          <p:cNvSpPr txBox="1"/>
          <p:nvPr/>
        </p:nvSpPr>
        <p:spPr>
          <a:xfrm>
            <a:off x="16316288" y="4967585"/>
            <a:ext cx="1577788" cy="971550"/>
          </a:xfrm>
          <a:prstGeom prst="rect">
            <a:avLst/>
          </a:prstGeom>
        </p:spPr>
        <p:txBody>
          <a:bodyPr lIns="0" tIns="0" rIns="0" bIns="0" rtlCol="0" anchor="t">
            <a:spAutoFit/>
          </a:bodyPr>
          <a:lstStyle/>
          <a:p>
            <a:pPr>
              <a:lnSpc>
                <a:spcPts val="7680"/>
              </a:lnSpc>
            </a:pPr>
            <a:r>
              <a:rPr lang="en-US" sz="6400">
                <a:solidFill>
                  <a:srgbClr val="0048A8"/>
                </a:solidFill>
                <a:latin typeface="Open Sans Bold"/>
              </a:rPr>
              <a:t>04</a:t>
            </a:r>
            <a:endParaRPr lang="en-US" sz="6400">
              <a:solidFill>
                <a:srgbClr val="0048A8"/>
              </a:solidFill>
              <a:latin typeface="Open Sans Bold"/>
            </a:endParaRPr>
          </a:p>
        </p:txBody>
      </p:sp>
      <p:sp>
        <p:nvSpPr>
          <p:cNvPr id="46" name="TextBox 46"/>
          <p:cNvSpPr txBox="1"/>
          <p:nvPr/>
        </p:nvSpPr>
        <p:spPr>
          <a:xfrm>
            <a:off x="558947" y="3286385"/>
            <a:ext cx="1411697" cy="971550"/>
          </a:xfrm>
          <a:prstGeom prst="rect">
            <a:avLst/>
          </a:prstGeom>
        </p:spPr>
        <p:txBody>
          <a:bodyPr lIns="0" tIns="0" rIns="0" bIns="0" rtlCol="0" anchor="t">
            <a:spAutoFit/>
          </a:bodyPr>
          <a:lstStyle/>
          <a:p>
            <a:pPr algn="r">
              <a:lnSpc>
                <a:spcPts val="7680"/>
              </a:lnSpc>
            </a:pPr>
            <a:r>
              <a:rPr lang="en-US" sz="6400">
                <a:solidFill>
                  <a:srgbClr val="0048A8"/>
                </a:solidFill>
                <a:latin typeface="Open Sans Bold"/>
              </a:rPr>
              <a:t>01</a:t>
            </a:r>
            <a:endParaRPr lang="en-US" sz="6400">
              <a:solidFill>
                <a:srgbClr val="0048A8"/>
              </a:solidFill>
              <a:latin typeface="Open Sans Bold"/>
            </a:endParaRPr>
          </a:p>
        </p:txBody>
      </p:sp>
      <p:sp>
        <p:nvSpPr>
          <p:cNvPr id="47" name="TextBox 47"/>
          <p:cNvSpPr txBox="1"/>
          <p:nvPr/>
        </p:nvSpPr>
        <p:spPr>
          <a:xfrm>
            <a:off x="16316288" y="3286385"/>
            <a:ext cx="1577788" cy="971550"/>
          </a:xfrm>
          <a:prstGeom prst="rect">
            <a:avLst/>
          </a:prstGeom>
        </p:spPr>
        <p:txBody>
          <a:bodyPr lIns="0" tIns="0" rIns="0" bIns="0" rtlCol="0" anchor="t">
            <a:spAutoFit/>
          </a:bodyPr>
          <a:lstStyle/>
          <a:p>
            <a:pPr>
              <a:lnSpc>
                <a:spcPts val="7680"/>
              </a:lnSpc>
            </a:pPr>
            <a:r>
              <a:rPr lang="en-US" sz="6400">
                <a:solidFill>
                  <a:srgbClr val="0048A8"/>
                </a:solidFill>
                <a:latin typeface="Open Sans Bold"/>
              </a:rPr>
              <a:t>02</a:t>
            </a:r>
            <a:endParaRPr lang="en-US" sz="6400">
              <a:solidFill>
                <a:srgbClr val="0048A8"/>
              </a:solidFill>
              <a:latin typeface="Open Sans Bold"/>
            </a:endParaRPr>
          </a:p>
        </p:txBody>
      </p:sp>
      <p:sp>
        <p:nvSpPr>
          <p:cNvPr id="48" name="TextBox 48"/>
          <p:cNvSpPr txBox="1"/>
          <p:nvPr/>
        </p:nvSpPr>
        <p:spPr>
          <a:xfrm>
            <a:off x="2275223" y="8343881"/>
            <a:ext cx="3472940" cy="1038225"/>
          </a:xfrm>
          <a:prstGeom prst="rect">
            <a:avLst/>
          </a:prstGeom>
        </p:spPr>
        <p:txBody>
          <a:bodyPr lIns="0" tIns="0" rIns="0" bIns="0" rtlCol="0" anchor="t">
            <a:spAutoFit/>
          </a:bodyPr>
          <a:lstStyle/>
          <a:p>
            <a:pPr algn="ctr">
              <a:lnSpc>
                <a:spcPts val="2760"/>
              </a:lnSpc>
            </a:pPr>
            <a:r>
              <a:rPr lang="en-US" sz="2300">
                <a:solidFill>
                  <a:srgbClr val="FFFFFF"/>
                </a:solidFill>
                <a:latin typeface="HK Grotesk Pro Semi-Bold" panose="00000700000000000000"/>
              </a:rPr>
              <a:t>collecte,préparation, nettoyage et visualisation des données</a:t>
            </a:r>
            <a:endParaRPr lang="en-US" sz="2300">
              <a:solidFill>
                <a:srgbClr val="FFFFFF"/>
              </a:solidFill>
              <a:latin typeface="HK Grotesk Pro Semi-Bold" panose="00000700000000000000"/>
            </a:endParaRPr>
          </a:p>
        </p:txBody>
      </p:sp>
      <p:sp>
        <p:nvSpPr>
          <p:cNvPr id="49" name="TextBox 49"/>
          <p:cNvSpPr txBox="1"/>
          <p:nvPr/>
        </p:nvSpPr>
        <p:spPr>
          <a:xfrm>
            <a:off x="12746332" y="8601447"/>
            <a:ext cx="3227277" cy="36195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Conclusion Générale</a:t>
            </a:r>
            <a:endParaRPr lang="en-US" sz="2400">
              <a:solidFill>
                <a:srgbClr val="FFFFFF"/>
              </a:solidFill>
              <a:latin typeface="HK Grotesk Pro Semi-Bold" panose="00000700000000000000"/>
            </a:endParaRPr>
          </a:p>
        </p:txBody>
      </p:sp>
      <p:sp>
        <p:nvSpPr>
          <p:cNvPr id="50" name="TextBox 50"/>
          <p:cNvSpPr txBox="1"/>
          <p:nvPr/>
        </p:nvSpPr>
        <p:spPr>
          <a:xfrm>
            <a:off x="2520886" y="6565209"/>
            <a:ext cx="3227277" cy="108585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visualisation de données Bidimensionnelles</a:t>
            </a:r>
            <a:endParaRPr lang="en-US" sz="2400">
              <a:solidFill>
                <a:srgbClr val="FFFFFF"/>
              </a:solidFill>
              <a:latin typeface="HK Grotesk Pro Semi-Bold" panose="00000700000000000000"/>
            </a:endParaRPr>
          </a:p>
        </p:txBody>
      </p:sp>
      <p:sp>
        <p:nvSpPr>
          <p:cNvPr id="51" name="TextBox 51"/>
          <p:cNvSpPr txBox="1"/>
          <p:nvPr/>
        </p:nvSpPr>
        <p:spPr>
          <a:xfrm>
            <a:off x="12784432" y="6800831"/>
            <a:ext cx="3227277" cy="72390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Personnalisation des Graphiques</a:t>
            </a:r>
            <a:endParaRPr lang="en-US" sz="2400">
              <a:solidFill>
                <a:srgbClr val="FFFFFF"/>
              </a:solidFill>
              <a:latin typeface="HK Grotesk Pro Semi-Bold" panose="00000700000000000000"/>
            </a:endParaRPr>
          </a:p>
        </p:txBody>
      </p:sp>
      <p:sp>
        <p:nvSpPr>
          <p:cNvPr id="52" name="TextBox 52"/>
          <p:cNvSpPr txBox="1"/>
          <p:nvPr/>
        </p:nvSpPr>
        <p:spPr>
          <a:xfrm>
            <a:off x="2189498" y="5143500"/>
            <a:ext cx="3472940" cy="72390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Outils de visualisation de donnes</a:t>
            </a:r>
            <a:endParaRPr lang="en-US" sz="2400">
              <a:solidFill>
                <a:srgbClr val="FFFFFF"/>
              </a:solidFill>
              <a:latin typeface="HK Grotesk Pro Semi-Bold" panose="00000700000000000000"/>
            </a:endParaRPr>
          </a:p>
        </p:txBody>
      </p:sp>
      <p:sp>
        <p:nvSpPr>
          <p:cNvPr id="53" name="TextBox 53"/>
          <p:cNvSpPr txBox="1"/>
          <p:nvPr/>
        </p:nvSpPr>
        <p:spPr>
          <a:xfrm>
            <a:off x="12600185" y="5086610"/>
            <a:ext cx="3411524" cy="72390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visualisation de données Unidimensionnelles</a:t>
            </a:r>
            <a:r>
              <a:rPr lang="en-US" sz="2400">
                <a:solidFill>
                  <a:srgbClr val="FFFFFF"/>
                </a:solidFill>
                <a:latin typeface="HK Grotesk Pro Semi-Bold" panose="00000700000000000000"/>
              </a:rPr>
              <a:t> </a:t>
            </a:r>
            <a:endParaRPr lang="en-US" sz="2400">
              <a:solidFill>
                <a:srgbClr val="FFFFFF"/>
              </a:solidFill>
              <a:latin typeface="HK Grotesk Pro Semi-Bold" panose="00000700000000000000"/>
            </a:endParaRPr>
          </a:p>
        </p:txBody>
      </p:sp>
      <p:sp>
        <p:nvSpPr>
          <p:cNvPr id="54" name="TextBox 54"/>
          <p:cNvSpPr txBox="1"/>
          <p:nvPr/>
        </p:nvSpPr>
        <p:spPr>
          <a:xfrm>
            <a:off x="2275223" y="3591204"/>
            <a:ext cx="3227277" cy="72390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Introduction Générale</a:t>
            </a:r>
            <a:endParaRPr lang="en-US" sz="2400">
              <a:solidFill>
                <a:srgbClr val="FFFFFF"/>
              </a:solidFill>
              <a:latin typeface="HK Grotesk Pro Semi-Bold" panose="00000700000000000000"/>
            </a:endParaRPr>
          </a:p>
          <a:p>
            <a:pPr algn="ctr">
              <a:lnSpc>
                <a:spcPts val="2880"/>
              </a:lnSpc>
            </a:pPr>
          </a:p>
        </p:txBody>
      </p:sp>
      <p:sp>
        <p:nvSpPr>
          <p:cNvPr id="55" name="TextBox 55"/>
          <p:cNvSpPr txBox="1"/>
          <p:nvPr/>
        </p:nvSpPr>
        <p:spPr>
          <a:xfrm>
            <a:off x="12784432" y="3405411"/>
            <a:ext cx="3227277" cy="723900"/>
          </a:xfrm>
          <a:prstGeom prst="rect">
            <a:avLst/>
          </a:prstGeom>
        </p:spPr>
        <p:txBody>
          <a:bodyPr lIns="0" tIns="0" rIns="0" bIns="0" rtlCol="0" anchor="t">
            <a:spAutoFit/>
          </a:bodyPr>
          <a:lstStyle/>
          <a:p>
            <a:pPr algn="ctr">
              <a:lnSpc>
                <a:spcPts val="2880"/>
              </a:lnSpc>
            </a:pPr>
            <a:r>
              <a:rPr lang="en-US" sz="2400">
                <a:solidFill>
                  <a:srgbClr val="FFFFFF"/>
                </a:solidFill>
                <a:latin typeface="HK Grotesk Pro Semi-Bold" panose="00000700000000000000"/>
              </a:rPr>
              <a:t>Importance, Objectifs et Avantages</a:t>
            </a:r>
            <a:endParaRPr lang="en-US" sz="2400">
              <a:solidFill>
                <a:srgbClr val="FFFFFF"/>
              </a:solidFill>
              <a:latin typeface="HK Grotesk Pro Semi-Bold" panose="00000700000000000000"/>
            </a:endParaRPr>
          </a:p>
        </p:txBody>
      </p:sp>
      <p:grpSp>
        <p:nvGrpSpPr>
          <p:cNvPr id="56" name="Group 56"/>
          <p:cNvGrpSpPr/>
          <p:nvPr/>
        </p:nvGrpSpPr>
        <p:grpSpPr>
          <a:xfrm rot="0">
            <a:off x="17585429" y="9657042"/>
            <a:ext cx="721621" cy="639483"/>
            <a:chOff x="0" y="0"/>
            <a:chExt cx="190057" cy="168424"/>
          </a:xfrm>
        </p:grpSpPr>
        <p:sp>
          <p:nvSpPr>
            <p:cNvPr id="57" name="Freeform 5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8" name="TextBox 5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a:t>
              </a:r>
              <a:endParaRPr lang="en-US" sz="2400">
                <a:solidFill>
                  <a:srgbClr val="FFFFFF"/>
                </a:solidFill>
                <a:latin typeface="Open Sans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16319" y="1028700"/>
            <a:ext cx="17655362" cy="8771245"/>
          </a:xfrm>
          <a:custGeom>
            <a:avLst/>
            <a:gdLst/>
            <a:ahLst/>
            <a:cxnLst/>
            <a:rect l="l" t="t" r="r" b="b"/>
            <a:pathLst>
              <a:path w="17655362" h="8771245">
                <a:moveTo>
                  <a:pt x="0" y="0"/>
                </a:moveTo>
                <a:lnTo>
                  <a:pt x="17655362" y="0"/>
                </a:lnTo>
                <a:lnTo>
                  <a:pt x="17655362" y="8771245"/>
                </a:lnTo>
                <a:lnTo>
                  <a:pt x="0" y="8771245"/>
                </a:lnTo>
                <a:lnTo>
                  <a:pt x="0" y="0"/>
                </a:lnTo>
                <a:close/>
              </a:path>
            </a:pathLst>
          </a:custGeom>
          <a:blipFill>
            <a:blip r:embed="rId1"/>
            <a:stretch>
              <a:fillRect l="-6816" r="-6816"/>
            </a:stretch>
          </a:blipFill>
        </p:spPr>
      </p:sp>
      <p:sp>
        <p:nvSpPr>
          <p:cNvPr id="3" name="TextBox 3"/>
          <p:cNvSpPr txBox="1"/>
          <p:nvPr/>
        </p:nvSpPr>
        <p:spPr>
          <a:xfrm>
            <a:off x="1028700" y="0"/>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4" name="AutoShape 4"/>
          <p:cNvSpPr/>
          <p:nvPr/>
        </p:nvSpPr>
        <p:spPr>
          <a:xfrm>
            <a:off x="-272260" y="500062"/>
            <a:ext cx="1177158" cy="0"/>
          </a:xfrm>
          <a:prstGeom prst="line">
            <a:avLst/>
          </a:prstGeom>
          <a:ln w="257175" cap="flat">
            <a:solidFill>
              <a:srgbClr val="0048A8"/>
            </a:solidFill>
            <a:prstDash val="solid"/>
            <a:headEnd type="none" w="sm" len="sm"/>
            <a:tailEnd type="triangle" w="lg" len="med"/>
          </a:ln>
        </p:spPr>
      </p:sp>
      <p:grpSp>
        <p:nvGrpSpPr>
          <p:cNvPr id="5" name="Group 5"/>
          <p:cNvGrpSpPr/>
          <p:nvPr/>
        </p:nvGrpSpPr>
        <p:grpSpPr>
          <a:xfrm rot="0">
            <a:off x="17566379" y="9647517"/>
            <a:ext cx="721621" cy="639483"/>
            <a:chOff x="0" y="0"/>
            <a:chExt cx="190057" cy="168424"/>
          </a:xfrm>
        </p:grpSpPr>
        <p:sp>
          <p:nvSpPr>
            <p:cNvPr id="6" name="Freeform 6"/>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7" name="TextBox 7"/>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20</a:t>
              </a:r>
              <a:endParaRPr lang="en-US" sz="2400">
                <a:solidFill>
                  <a:srgbClr val="FFFFFF"/>
                </a:solidFill>
                <a:latin typeface="Open Sans Medium"/>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91677" y="900112"/>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221636" y="2291407"/>
            <a:ext cx="7605581" cy="5704186"/>
          </a:xfrm>
          <a:custGeom>
            <a:avLst/>
            <a:gdLst/>
            <a:ahLst/>
            <a:cxnLst/>
            <a:rect l="l" t="t" r="r" b="b"/>
            <a:pathLst>
              <a:path w="7605581" h="5704186">
                <a:moveTo>
                  <a:pt x="0" y="0"/>
                </a:moveTo>
                <a:lnTo>
                  <a:pt x="7605581" y="0"/>
                </a:lnTo>
                <a:lnTo>
                  <a:pt x="7605581" y="5704186"/>
                </a:lnTo>
                <a:lnTo>
                  <a:pt x="0" y="5704186"/>
                </a:lnTo>
                <a:lnTo>
                  <a:pt x="0" y="0"/>
                </a:lnTo>
                <a:close/>
              </a:path>
            </a:pathLst>
          </a:custGeom>
          <a:blipFill>
            <a:blip r:embed="rId1"/>
            <a:stretch>
              <a:fillRect/>
            </a:stretch>
          </a:blipFill>
        </p:spPr>
      </p:sp>
      <p:sp>
        <p:nvSpPr>
          <p:cNvPr id="4" name="Freeform 4"/>
          <p:cNvSpPr/>
          <p:nvPr/>
        </p:nvSpPr>
        <p:spPr>
          <a:xfrm>
            <a:off x="10034184" y="2291407"/>
            <a:ext cx="7605581" cy="5704186"/>
          </a:xfrm>
          <a:custGeom>
            <a:avLst/>
            <a:gdLst/>
            <a:ahLst/>
            <a:cxnLst/>
            <a:rect l="l" t="t" r="r" b="b"/>
            <a:pathLst>
              <a:path w="7605581" h="5704186">
                <a:moveTo>
                  <a:pt x="0" y="0"/>
                </a:moveTo>
                <a:lnTo>
                  <a:pt x="7605580" y="0"/>
                </a:lnTo>
                <a:lnTo>
                  <a:pt x="7605580" y="5704186"/>
                </a:lnTo>
                <a:lnTo>
                  <a:pt x="0" y="5704186"/>
                </a:lnTo>
                <a:lnTo>
                  <a:pt x="0" y="0"/>
                </a:lnTo>
                <a:close/>
              </a:path>
            </a:pathLst>
          </a:custGeom>
          <a:blipFill>
            <a:blip r:embed="rId2"/>
            <a:stretch>
              <a:fillRect/>
            </a:stretch>
          </a:blipFill>
        </p:spPr>
      </p:sp>
      <p:sp>
        <p:nvSpPr>
          <p:cNvPr id="5" name="TextBox 5"/>
          <p:cNvSpPr txBox="1"/>
          <p:nvPr/>
        </p:nvSpPr>
        <p:spPr>
          <a:xfrm>
            <a:off x="2079333" y="500062"/>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grpSp>
        <p:nvGrpSpPr>
          <p:cNvPr id="6" name="Group 6"/>
          <p:cNvGrpSpPr/>
          <p:nvPr/>
        </p:nvGrpSpPr>
        <p:grpSpPr>
          <a:xfrm rot="0">
            <a:off x="17566379" y="9647517"/>
            <a:ext cx="721621" cy="639483"/>
            <a:chOff x="0" y="0"/>
            <a:chExt cx="190057" cy="168424"/>
          </a:xfrm>
        </p:grpSpPr>
        <p:sp>
          <p:nvSpPr>
            <p:cNvPr id="7" name="Freeform 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8" name="TextBox 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21</a:t>
              </a:r>
              <a:endParaRPr lang="en-US" sz="2400">
                <a:solidFill>
                  <a:srgbClr val="FFFFFF"/>
                </a:solidFill>
                <a:latin typeface="Open Sans Medium"/>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425559" y="5663958"/>
            <a:ext cx="9436882"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SEABORN</a:t>
            </a:r>
            <a:endParaRPr lang="en-US" sz="8530">
              <a:solidFill>
                <a:srgbClr val="FFFFFF"/>
              </a:solidFill>
              <a:latin typeface="IBM Plex Sans Bold" panose="020B0803050203000203"/>
            </a:endParaRPr>
          </a:p>
        </p:txBody>
      </p:sp>
      <p:grpSp>
        <p:nvGrpSpPr>
          <p:cNvPr id="9" name="Group 9"/>
          <p:cNvGrpSpPr/>
          <p:nvPr/>
        </p:nvGrpSpPr>
        <p:grpSpPr>
          <a:xfrm rot="0">
            <a:off x="17566379" y="9647517"/>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22</a:t>
              </a:r>
              <a:endParaRPr lang="en-US" sz="2400">
                <a:solidFill>
                  <a:srgbClr val="FFFFFF"/>
                </a:solidFill>
                <a:latin typeface="Open Sans Medium"/>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23</a:t>
              </a:r>
              <a:endParaRPr lang="en-US" sz="2400">
                <a:solidFill>
                  <a:srgbClr val="FFFFFF"/>
                </a:solidFill>
                <a:latin typeface="Open Sans Medium"/>
              </a:endParaRPr>
            </a:p>
          </p:txBody>
        </p:sp>
      </p:grpSp>
      <p:sp>
        <p:nvSpPr>
          <p:cNvPr id="6" name="TextBox 6"/>
          <p:cNvSpPr txBox="1"/>
          <p:nvPr/>
        </p:nvSpPr>
        <p:spPr>
          <a:xfrm>
            <a:off x="4567791" y="2251974"/>
            <a:ext cx="9138412"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pour Install Seaborn utiliser</a:t>
            </a:r>
            <a:endParaRPr lang="en-US" sz="4880">
              <a:solidFill>
                <a:srgbClr val="0048A8"/>
              </a:solidFill>
              <a:latin typeface="Barlow Semi-Bold" panose="00000700000000000000"/>
            </a:endParaRPr>
          </a:p>
        </p:txBody>
      </p:sp>
      <p:sp>
        <p:nvSpPr>
          <p:cNvPr id="7" name="TextBox 7"/>
          <p:cNvSpPr txBox="1"/>
          <p:nvPr/>
        </p:nvSpPr>
        <p:spPr>
          <a:xfrm>
            <a:off x="2027677" y="2108281"/>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1.</a:t>
            </a:r>
            <a:endParaRPr lang="en-US" sz="6510">
              <a:solidFill>
                <a:srgbClr val="FFDE59"/>
              </a:solidFill>
              <a:latin typeface="Barlow Bold" panose="00000800000000000000"/>
            </a:endParaRPr>
          </a:p>
        </p:txBody>
      </p:sp>
      <p:grpSp>
        <p:nvGrpSpPr>
          <p:cNvPr id="8" name="Group 8"/>
          <p:cNvGrpSpPr/>
          <p:nvPr/>
        </p:nvGrpSpPr>
        <p:grpSpPr>
          <a:xfrm rot="0">
            <a:off x="4777669" y="3520560"/>
            <a:ext cx="8567557" cy="1594365"/>
            <a:chOff x="0" y="0"/>
            <a:chExt cx="11423409" cy="2125820"/>
          </a:xfrm>
        </p:grpSpPr>
        <p:grpSp>
          <p:nvGrpSpPr>
            <p:cNvPr id="9" name="Group 9"/>
            <p:cNvGrpSpPr/>
            <p:nvPr/>
          </p:nvGrpSpPr>
          <p:grpSpPr>
            <a:xfrm rot="0">
              <a:off x="0" y="0"/>
              <a:ext cx="11423409" cy="2125820"/>
              <a:chOff x="0" y="0"/>
              <a:chExt cx="1109346" cy="206442"/>
            </a:xfrm>
          </p:grpSpPr>
          <p:sp>
            <p:nvSpPr>
              <p:cNvPr id="10" name="Freeform 10"/>
              <p:cNvSpPr/>
              <p:nvPr/>
            </p:nvSpPr>
            <p:spPr>
              <a:xfrm>
                <a:off x="0" y="0"/>
                <a:ext cx="1109346" cy="206442"/>
              </a:xfrm>
              <a:custGeom>
                <a:avLst/>
                <a:gdLst/>
                <a:ahLst/>
                <a:cxnLst/>
                <a:rect l="l" t="t" r="r" b="b"/>
                <a:pathLst>
                  <a:path w="1109346" h="206442">
                    <a:moveTo>
                      <a:pt x="46085" y="0"/>
                    </a:moveTo>
                    <a:lnTo>
                      <a:pt x="1063261" y="0"/>
                    </a:lnTo>
                    <a:cubicBezTo>
                      <a:pt x="1075484" y="0"/>
                      <a:pt x="1087206" y="4855"/>
                      <a:pt x="1095848" y="13498"/>
                    </a:cubicBezTo>
                    <a:cubicBezTo>
                      <a:pt x="1104491" y="22141"/>
                      <a:pt x="1109346" y="33863"/>
                      <a:pt x="1109346" y="46085"/>
                    </a:cubicBezTo>
                    <a:lnTo>
                      <a:pt x="1109346" y="160357"/>
                    </a:lnTo>
                    <a:cubicBezTo>
                      <a:pt x="1109346" y="185809"/>
                      <a:pt x="1088713" y="206442"/>
                      <a:pt x="1063261" y="206442"/>
                    </a:cubicBezTo>
                    <a:lnTo>
                      <a:pt x="46085" y="206442"/>
                    </a:lnTo>
                    <a:cubicBezTo>
                      <a:pt x="33863" y="206442"/>
                      <a:pt x="22141" y="201587"/>
                      <a:pt x="13498" y="192944"/>
                    </a:cubicBezTo>
                    <a:cubicBezTo>
                      <a:pt x="4855" y="184301"/>
                      <a:pt x="0" y="172579"/>
                      <a:pt x="0" y="160357"/>
                    </a:cubicBezTo>
                    <a:lnTo>
                      <a:pt x="0" y="46085"/>
                    </a:lnTo>
                    <a:cubicBezTo>
                      <a:pt x="0" y="20633"/>
                      <a:pt x="20633" y="0"/>
                      <a:pt x="46085" y="0"/>
                    </a:cubicBezTo>
                    <a:close/>
                  </a:path>
                </a:pathLst>
              </a:custGeom>
              <a:solidFill>
                <a:srgbClr val="010440"/>
              </a:solidFill>
            </p:spPr>
          </p:sp>
          <p:sp>
            <p:nvSpPr>
              <p:cNvPr id="11" name="TextBox 11"/>
              <p:cNvSpPr txBox="1"/>
              <p:nvPr/>
            </p:nvSpPr>
            <p:spPr>
              <a:xfrm>
                <a:off x="0" y="-47625"/>
                <a:ext cx="1109346" cy="254067"/>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1826794" y="586660"/>
              <a:ext cx="7769820" cy="952500"/>
            </a:xfrm>
            <a:prstGeom prst="rect">
              <a:avLst/>
            </a:prstGeom>
          </p:spPr>
          <p:txBody>
            <a:bodyPr lIns="0" tIns="0" rIns="0" bIns="0" rtlCol="0" anchor="t">
              <a:spAutoFit/>
            </a:bodyPr>
            <a:lstStyle/>
            <a:p>
              <a:pPr algn="ctr">
                <a:lnSpc>
                  <a:spcPts val="5640"/>
                </a:lnSpc>
                <a:spcBef>
                  <a:spcPct val="0"/>
                </a:spcBef>
              </a:pPr>
              <a:r>
                <a:rPr lang="en-US" sz="4700">
                  <a:solidFill>
                    <a:srgbClr val="FFFFFF"/>
                  </a:solidFill>
                  <a:latin typeface="Open Sans Medium"/>
                </a:rPr>
                <a:t>pip install seaborn</a:t>
              </a:r>
              <a:endParaRPr lang="en-US" sz="4700">
                <a:solidFill>
                  <a:srgbClr val="FFFFFF"/>
                </a:solidFill>
                <a:latin typeface="Open Sans Medium"/>
              </a:endParaRPr>
            </a:p>
          </p:txBody>
        </p:sp>
      </p:grpSp>
      <p:sp>
        <p:nvSpPr>
          <p:cNvPr id="13" name="TextBox 13"/>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Seaborn</a:t>
            </a:r>
            <a:endParaRPr lang="en-US" sz="7285">
              <a:solidFill>
                <a:srgbClr val="0B1320"/>
              </a:solidFill>
              <a:latin typeface="League Spartan" panose="00000800000000000000"/>
            </a:endParaRPr>
          </a:p>
        </p:txBody>
      </p:sp>
      <p:sp>
        <p:nvSpPr>
          <p:cNvPr id="14" name="TextBox 14"/>
          <p:cNvSpPr txBox="1"/>
          <p:nvPr/>
        </p:nvSpPr>
        <p:spPr>
          <a:xfrm>
            <a:off x="4567791" y="6281049"/>
            <a:ext cx="10121065"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 pour Importation de la bibliothèque</a:t>
            </a:r>
            <a:endParaRPr lang="en-US" sz="4880">
              <a:solidFill>
                <a:srgbClr val="0048A8"/>
              </a:solidFill>
              <a:latin typeface="Barlow Semi-Bold" panose="00000700000000000000"/>
            </a:endParaRPr>
          </a:p>
        </p:txBody>
      </p:sp>
      <p:sp>
        <p:nvSpPr>
          <p:cNvPr id="15" name="TextBox 15"/>
          <p:cNvSpPr txBox="1"/>
          <p:nvPr/>
        </p:nvSpPr>
        <p:spPr>
          <a:xfrm>
            <a:off x="2027677" y="6137356"/>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1.</a:t>
            </a:r>
            <a:endParaRPr lang="en-US" sz="6510">
              <a:solidFill>
                <a:srgbClr val="FFDE59"/>
              </a:solidFill>
              <a:latin typeface="Barlow Bold" panose="00000800000000000000"/>
            </a:endParaRPr>
          </a:p>
        </p:txBody>
      </p:sp>
      <p:grpSp>
        <p:nvGrpSpPr>
          <p:cNvPr id="16" name="Group 16"/>
          <p:cNvGrpSpPr/>
          <p:nvPr/>
        </p:nvGrpSpPr>
        <p:grpSpPr>
          <a:xfrm rot="0">
            <a:off x="4777669" y="7895350"/>
            <a:ext cx="8567557" cy="1761691"/>
            <a:chOff x="0" y="0"/>
            <a:chExt cx="1109346" cy="228108"/>
          </a:xfrm>
        </p:grpSpPr>
        <p:sp>
          <p:nvSpPr>
            <p:cNvPr id="17" name="Freeform 17"/>
            <p:cNvSpPr/>
            <p:nvPr/>
          </p:nvSpPr>
          <p:spPr>
            <a:xfrm>
              <a:off x="0" y="0"/>
              <a:ext cx="1109346" cy="228108"/>
            </a:xfrm>
            <a:custGeom>
              <a:avLst/>
              <a:gdLst/>
              <a:ahLst/>
              <a:cxnLst/>
              <a:rect l="l" t="t" r="r" b="b"/>
              <a:pathLst>
                <a:path w="1109346" h="228108">
                  <a:moveTo>
                    <a:pt x="46085" y="0"/>
                  </a:moveTo>
                  <a:lnTo>
                    <a:pt x="1063261" y="0"/>
                  </a:lnTo>
                  <a:cubicBezTo>
                    <a:pt x="1075484" y="0"/>
                    <a:pt x="1087206" y="4855"/>
                    <a:pt x="1095848" y="13498"/>
                  </a:cubicBezTo>
                  <a:cubicBezTo>
                    <a:pt x="1104491" y="22141"/>
                    <a:pt x="1109346" y="33863"/>
                    <a:pt x="1109346" y="46085"/>
                  </a:cubicBezTo>
                  <a:lnTo>
                    <a:pt x="1109346" y="182022"/>
                  </a:lnTo>
                  <a:cubicBezTo>
                    <a:pt x="1109346" y="207475"/>
                    <a:pt x="1088713" y="228108"/>
                    <a:pt x="1063261" y="228108"/>
                  </a:cubicBezTo>
                  <a:lnTo>
                    <a:pt x="46085" y="228108"/>
                  </a:lnTo>
                  <a:cubicBezTo>
                    <a:pt x="20633" y="228108"/>
                    <a:pt x="0" y="207475"/>
                    <a:pt x="0" y="182022"/>
                  </a:cubicBezTo>
                  <a:lnTo>
                    <a:pt x="0" y="46085"/>
                  </a:lnTo>
                  <a:cubicBezTo>
                    <a:pt x="0" y="20633"/>
                    <a:pt x="20633" y="0"/>
                    <a:pt x="46085" y="0"/>
                  </a:cubicBezTo>
                  <a:close/>
                </a:path>
              </a:pathLst>
            </a:custGeom>
            <a:solidFill>
              <a:srgbClr val="010440"/>
            </a:solidFill>
          </p:spPr>
        </p:sp>
        <p:sp>
          <p:nvSpPr>
            <p:cNvPr id="18" name="TextBox 18"/>
            <p:cNvSpPr txBox="1"/>
            <p:nvPr/>
          </p:nvSpPr>
          <p:spPr>
            <a:xfrm>
              <a:off x="0" y="-47625"/>
              <a:ext cx="1109346" cy="275733"/>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5644201" y="8381125"/>
            <a:ext cx="6390173" cy="714375"/>
          </a:xfrm>
          <a:prstGeom prst="rect">
            <a:avLst/>
          </a:prstGeom>
        </p:spPr>
        <p:txBody>
          <a:bodyPr lIns="0" tIns="0" rIns="0" bIns="0" rtlCol="0" anchor="t">
            <a:spAutoFit/>
          </a:bodyPr>
          <a:lstStyle/>
          <a:p>
            <a:pPr algn="ctr">
              <a:lnSpc>
                <a:spcPts val="5640"/>
              </a:lnSpc>
              <a:spcBef>
                <a:spcPct val="0"/>
              </a:spcBef>
            </a:pPr>
            <a:r>
              <a:rPr lang="en-US" sz="4700">
                <a:solidFill>
                  <a:srgbClr val="FFFFFF"/>
                </a:solidFill>
                <a:latin typeface="Open Sans Medium"/>
              </a:rPr>
              <a:t>import seaborn as sns</a:t>
            </a:r>
            <a:endParaRPr lang="en-US" sz="4700">
              <a:solidFill>
                <a:srgbClr val="FFFFFF"/>
              </a:solidFill>
              <a:latin typeface="Open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24</a:t>
              </a:r>
              <a:endParaRPr lang="en-US" sz="2400">
                <a:solidFill>
                  <a:srgbClr val="FFFFFF"/>
                </a:solidFill>
                <a:latin typeface="Open Sans Medium"/>
              </a:endParaRPr>
            </a:p>
          </p:txBody>
        </p:sp>
      </p:grpSp>
      <p:sp>
        <p:nvSpPr>
          <p:cNvPr id="6" name="TextBox 6"/>
          <p:cNvSpPr txBox="1"/>
          <p:nvPr/>
        </p:nvSpPr>
        <p:spPr>
          <a:xfrm>
            <a:off x="4567791" y="2251974"/>
            <a:ext cx="9138412"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sns</a:t>
            </a:r>
            <a:endParaRPr lang="en-US" sz="4880">
              <a:solidFill>
                <a:srgbClr val="0048A8"/>
              </a:solidFill>
              <a:latin typeface="Barlow Semi-Bold" panose="00000700000000000000"/>
            </a:endParaRPr>
          </a:p>
        </p:txBody>
      </p:sp>
      <p:sp>
        <p:nvSpPr>
          <p:cNvPr id="7" name="TextBox 7"/>
          <p:cNvSpPr txBox="1"/>
          <p:nvPr/>
        </p:nvSpPr>
        <p:spPr>
          <a:xfrm>
            <a:off x="2027677" y="2108281"/>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3.</a:t>
            </a:r>
            <a:endParaRPr lang="en-US" sz="6510">
              <a:solidFill>
                <a:srgbClr val="FFDE59"/>
              </a:solidFill>
              <a:latin typeface="Barlow Bold" panose="00000800000000000000"/>
            </a:endParaRPr>
          </a:p>
        </p:txBody>
      </p:sp>
      <p:sp>
        <p:nvSpPr>
          <p:cNvPr id="8" name="TextBox 8"/>
          <p:cNvSpPr txBox="1"/>
          <p:nvPr/>
        </p:nvSpPr>
        <p:spPr>
          <a:xfrm>
            <a:off x="3221462" y="4493741"/>
            <a:ext cx="10949871" cy="4286250"/>
          </a:xfrm>
          <a:prstGeom prst="rect">
            <a:avLst/>
          </a:prstGeom>
        </p:spPr>
        <p:txBody>
          <a:bodyPr lIns="0" tIns="0" rIns="0" bIns="0" rtlCol="0" anchor="t">
            <a:spAutoFit/>
          </a:bodyPr>
          <a:lstStyle/>
          <a:p>
            <a:pPr marL="1014730" lvl="1" indent="-507365">
              <a:lnSpc>
                <a:spcPts val="5640"/>
              </a:lnSpc>
              <a:buFont typeface="Arial" panose="020B0604020202020204"/>
              <a:buChar char="•"/>
            </a:pPr>
            <a:r>
              <a:rPr lang="en-US" sz="4700">
                <a:solidFill>
                  <a:srgbClr val="000000"/>
                </a:solidFill>
                <a:latin typeface="Open Sans Medium"/>
              </a:rPr>
              <a:t>vous permet d'accéder à toutes les fonctionnalités de seaborn.</a:t>
            </a:r>
            <a:endParaRPr lang="en-US" sz="4700">
              <a:solidFill>
                <a:srgbClr val="000000"/>
              </a:solidFill>
              <a:latin typeface="Open Sans Medium"/>
            </a:endParaRPr>
          </a:p>
          <a:p>
            <a:pPr>
              <a:lnSpc>
                <a:spcPts val="5640"/>
              </a:lnSpc>
            </a:pPr>
          </a:p>
          <a:p>
            <a:pPr marL="1014730" lvl="1" indent="-507365">
              <a:lnSpc>
                <a:spcPts val="5640"/>
              </a:lnSpc>
              <a:buFont typeface="Arial" panose="020B0604020202020204"/>
              <a:buChar char="•"/>
            </a:pPr>
            <a:r>
              <a:rPr lang="en-US" sz="4700">
                <a:solidFill>
                  <a:srgbClr val="000000"/>
                </a:solidFill>
                <a:latin typeface="Open Sans Medium"/>
              </a:rPr>
              <a:t> est une abréviation couramment utilisée pour le module seaborn en Python</a:t>
            </a:r>
            <a:endParaRPr lang="en-US" sz="4700">
              <a:solidFill>
                <a:srgbClr val="000000"/>
              </a:solidFill>
              <a:latin typeface="Open Sans Medium"/>
            </a:endParaRPr>
          </a:p>
        </p:txBody>
      </p:sp>
      <p:sp>
        <p:nvSpPr>
          <p:cNvPr id="9" name="TextBox 9"/>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seaborn</a:t>
            </a:r>
            <a:endParaRPr lang="en-US" sz="7285">
              <a:solidFill>
                <a:srgbClr val="0B1320"/>
              </a:solidFill>
              <a:latin typeface="League Spartan"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3152205" cy="848296"/>
            <a:chOff x="0" y="0"/>
            <a:chExt cx="830210" cy="223419"/>
          </a:xfrm>
        </p:grpSpPr>
        <p:sp>
          <p:nvSpPr>
            <p:cNvPr id="5" name="Freeform 5"/>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id="6" name="TextBox 6"/>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Regplot</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3152205" cy="848296"/>
            <a:chOff x="0" y="0"/>
            <a:chExt cx="830210" cy="223419"/>
          </a:xfrm>
        </p:grpSpPr>
        <p:sp>
          <p:nvSpPr>
            <p:cNvPr id="8" name="Freeform 8"/>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id="9" name="TextBox 9"/>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Catplot</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3152205" cy="848296"/>
            <a:chOff x="0" y="0"/>
            <a:chExt cx="830210" cy="223419"/>
          </a:xfrm>
        </p:grpSpPr>
        <p:sp>
          <p:nvSpPr>
            <p:cNvPr id="11" name="Freeform 11"/>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id="12" name="TextBox 12"/>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Show()</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3152205" cy="848296"/>
            <a:chOff x="0" y="0"/>
            <a:chExt cx="830210" cy="223419"/>
          </a:xfrm>
        </p:grpSpPr>
        <p:sp>
          <p:nvSpPr>
            <p:cNvPr id="14" name="Freeform 14"/>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id="15" name="TextBox 15"/>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display_plots()</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FONCTIONS</a:t>
              </a:r>
              <a:r>
                <a:rPr lang="en-US" sz="2600" spc="129">
                  <a:solidFill>
                    <a:srgbClr val="FFFFFF"/>
                  </a:solidFill>
                  <a:latin typeface="Aileron Bold" panose="00000800000000000000"/>
                </a:rPr>
                <a:t> </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 seaborn</a:t>
              </a:r>
              <a:endParaRPr lang="en-US" sz="2600" spc="129">
                <a:solidFill>
                  <a:srgbClr val="FFFFFF"/>
                </a:solidFill>
                <a:latin typeface="Aileron Bold" panose="00000800000000000000"/>
              </a:endParaRPr>
            </a:p>
          </p:txBody>
        </p:sp>
      </p:grpSp>
      <p:grpSp>
        <p:nvGrpSpPr>
          <p:cNvPr id="19" name="Group 19"/>
          <p:cNvGrpSpPr/>
          <p:nvPr/>
        </p:nvGrpSpPr>
        <p:grpSpPr>
          <a:xfrm rot="0">
            <a:off x="2411133" y="7533310"/>
            <a:ext cx="3152205" cy="848296"/>
            <a:chOff x="0" y="0"/>
            <a:chExt cx="830210" cy="223419"/>
          </a:xfrm>
        </p:grpSpPr>
        <p:sp>
          <p:nvSpPr>
            <p:cNvPr id="20" name="Freeform 20"/>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id="21" name="TextBox 21"/>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Jointplot</a:t>
              </a:r>
              <a:endParaRPr lang="en-US" sz="2000" spc="100">
                <a:solidFill>
                  <a:srgbClr val="FFFFFF"/>
                </a:solidFill>
                <a:latin typeface="Aileron Bold" panose="00000800000000000000"/>
              </a:endParaRPr>
            </a:p>
          </p:txBody>
        </p:sp>
      </p:grpSp>
      <p:grpSp>
        <p:nvGrpSpPr>
          <p:cNvPr id="22" name="Group 22"/>
          <p:cNvGrpSpPr/>
          <p:nvPr/>
        </p:nvGrpSpPr>
        <p:grpSpPr>
          <a:xfrm rot="0">
            <a:off x="2411133" y="2474277"/>
            <a:ext cx="3152205" cy="848296"/>
            <a:chOff x="0" y="0"/>
            <a:chExt cx="830210" cy="223419"/>
          </a:xfrm>
        </p:grpSpPr>
        <p:sp>
          <p:nvSpPr>
            <p:cNvPr id="23" name="Freeform 23"/>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id="24" name="TextBox 24"/>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Lmplot</a:t>
              </a:r>
              <a:endParaRPr lang="en-US" sz="2000" spc="100">
                <a:solidFill>
                  <a:srgbClr val="FFFFFF"/>
                </a:solidFill>
                <a:latin typeface="Aileron Bold" panose="00000800000000000000"/>
              </a:endParaRPr>
            </a:p>
          </p:txBody>
        </p:sp>
      </p:grpSp>
      <p:grpSp>
        <p:nvGrpSpPr>
          <p:cNvPr id="25" name="Group 25"/>
          <p:cNvGrpSpPr/>
          <p:nvPr/>
        </p:nvGrpSpPr>
        <p:grpSpPr>
          <a:xfrm rot="0">
            <a:off x="2411133" y="4138793"/>
            <a:ext cx="3152205" cy="848296"/>
            <a:chOff x="0" y="0"/>
            <a:chExt cx="830210" cy="223419"/>
          </a:xfrm>
        </p:grpSpPr>
        <p:sp>
          <p:nvSpPr>
            <p:cNvPr id="26" name="Freeform 26"/>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id="27" name="TextBox 27"/>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Pairplot</a:t>
              </a:r>
              <a:endParaRPr lang="en-US" sz="2000" spc="100">
                <a:solidFill>
                  <a:srgbClr val="FFFFFF"/>
                </a:solidFill>
                <a:latin typeface="Aileron Bold" panose="00000800000000000000"/>
              </a:endParaRPr>
            </a:p>
          </p:txBody>
        </p:sp>
      </p:grpSp>
      <p:grpSp>
        <p:nvGrpSpPr>
          <p:cNvPr id="28" name="Group 28"/>
          <p:cNvGrpSpPr/>
          <p:nvPr/>
        </p:nvGrpSpPr>
        <p:grpSpPr>
          <a:xfrm rot="0">
            <a:off x="2411133" y="5916697"/>
            <a:ext cx="3152205" cy="848296"/>
            <a:chOff x="0" y="0"/>
            <a:chExt cx="830210" cy="223419"/>
          </a:xfrm>
        </p:grpSpPr>
        <p:sp>
          <p:nvSpPr>
            <p:cNvPr id="29" name="Freeform 29"/>
            <p:cNvSpPr/>
            <p:nvPr/>
          </p:nvSpPr>
          <p:spPr>
            <a:xfrm>
              <a:off x="0" y="0"/>
              <a:ext cx="830210" cy="223420"/>
            </a:xfrm>
            <a:custGeom>
              <a:avLst/>
              <a:gdLst/>
              <a:ahLst/>
              <a:cxnLst/>
              <a:rect l="l" t="t" r="r" b="b"/>
              <a:pathLst>
                <a:path w="830210" h="22342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id="30" name="TextBox 30"/>
            <p:cNvSpPr txBox="1"/>
            <p:nvPr/>
          </p:nvSpPr>
          <p:spPr>
            <a:xfrm>
              <a:off x="0" y="-66675"/>
              <a:ext cx="830210"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Fonction Boxplot</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grpSp>
        <p:nvGrpSpPr>
          <p:cNvPr id="41" name="Group 41"/>
          <p:cNvGrpSpPr/>
          <p:nvPr/>
        </p:nvGrpSpPr>
        <p:grpSpPr>
          <a:xfrm rot="0">
            <a:off x="17566379" y="9647517"/>
            <a:ext cx="721621" cy="639483"/>
            <a:chOff x="0" y="0"/>
            <a:chExt cx="190057" cy="168424"/>
          </a:xfrm>
        </p:grpSpPr>
        <p:sp>
          <p:nvSpPr>
            <p:cNvPr id="42" name="Freeform 4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3" name="TextBox 4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25</a:t>
              </a:r>
              <a:endParaRPr lang="en-US" sz="2400">
                <a:solidFill>
                  <a:srgbClr val="FFFFFF"/>
                </a:solidFill>
                <a:latin typeface="Open Sans Medium"/>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585429" y="9657042"/>
            <a:ext cx="721621" cy="639483"/>
            <a:chOff x="0" y="0"/>
            <a:chExt cx="190057" cy="168424"/>
          </a:xfrm>
        </p:grpSpPr>
        <p:sp>
          <p:nvSpPr>
            <p:cNvPr id="3" name="Freeform 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 name="TextBox 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26</a:t>
              </a:r>
              <a:endParaRPr lang="en-US" sz="2400">
                <a:solidFill>
                  <a:srgbClr val="FFFFFF"/>
                </a:solidFill>
                <a:latin typeface="Open Sans Medium"/>
              </a:endParaRPr>
            </a:p>
          </p:txBody>
        </p:sp>
      </p:grpSp>
      <p:sp>
        <p:nvSpPr>
          <p:cNvPr id="5" name="TextBox 5"/>
          <p:cNvSpPr txBox="1"/>
          <p:nvPr/>
        </p:nvSpPr>
        <p:spPr>
          <a:xfrm>
            <a:off x="533400" y="443753"/>
            <a:ext cx="17412840" cy="1007303"/>
          </a:xfrm>
          <a:prstGeom prst="rect">
            <a:avLst/>
          </a:prstGeom>
        </p:spPr>
        <p:txBody>
          <a:bodyPr lIns="0" tIns="0" rIns="0" bIns="0" rtlCol="0" anchor="t">
            <a:spAutoFit/>
          </a:bodyPr>
          <a:lstStyle/>
          <a:p>
            <a:pPr>
              <a:lnSpc>
                <a:spcPts val="8040"/>
              </a:lnSpc>
            </a:pPr>
            <a:r>
              <a:rPr lang="en-US" sz="6185">
                <a:solidFill>
                  <a:srgbClr val="0B1320"/>
                </a:solidFill>
                <a:latin typeface="League Spartan" panose="00000800000000000000"/>
              </a:rPr>
              <a:t>Seaborn utilise des DataFrames Pandas</a:t>
            </a:r>
            <a:endParaRPr lang="en-US" sz="6185">
              <a:solidFill>
                <a:srgbClr val="0B1320"/>
              </a:solidFill>
              <a:latin typeface="League Spartan" panose="00000800000000000000"/>
            </a:endParaRPr>
          </a:p>
        </p:txBody>
      </p:sp>
      <p:sp>
        <p:nvSpPr>
          <p:cNvPr id="6" name="TextBox 6"/>
          <p:cNvSpPr txBox="1"/>
          <p:nvPr/>
        </p:nvSpPr>
        <p:spPr>
          <a:xfrm>
            <a:off x="1503849" y="2135892"/>
            <a:ext cx="15755451" cy="7581900"/>
          </a:xfrm>
          <a:prstGeom prst="rect">
            <a:avLst/>
          </a:prstGeom>
        </p:spPr>
        <p:txBody>
          <a:bodyPr lIns="0" tIns="0" rIns="0" bIns="0" rtlCol="0" anchor="t">
            <a:spAutoFit/>
          </a:bodyPr>
          <a:lstStyle/>
          <a:p>
            <a:pPr marL="783590" lvl="1" indent="-391795">
              <a:lnSpc>
                <a:spcPts val="4355"/>
              </a:lnSpc>
              <a:buFont typeface="Arial" panose="020B0604020202020204"/>
              <a:buChar char="•"/>
            </a:pPr>
            <a:r>
              <a:rPr lang="en-US" sz="3630">
                <a:solidFill>
                  <a:srgbClr val="1848A0"/>
                </a:solidFill>
                <a:latin typeface="Open Sans Medium"/>
              </a:rPr>
              <a:t>Pandas</a:t>
            </a:r>
            <a:r>
              <a:rPr lang="en-US" sz="3630">
                <a:solidFill>
                  <a:srgbClr val="0B1320"/>
                </a:solidFill>
                <a:latin typeface="Open Sans Medium"/>
              </a:rPr>
              <a:t>: est une bibliothèque open-source très populaire en Python, principalement utilisée pour la manipulation et l'analyse des données</a:t>
            </a:r>
            <a:endParaRPr lang="en-US" sz="3630">
              <a:solidFill>
                <a:srgbClr val="0B1320"/>
              </a:solidFill>
              <a:latin typeface="Open Sans Medium"/>
            </a:endParaRPr>
          </a:p>
          <a:p>
            <a:pPr>
              <a:lnSpc>
                <a:spcPts val="4355"/>
              </a:lnSpc>
            </a:pPr>
          </a:p>
          <a:p>
            <a:pPr marL="783590" lvl="1" indent="-391795">
              <a:lnSpc>
                <a:spcPts val="4355"/>
              </a:lnSpc>
              <a:buFont typeface="Arial" panose="020B0604020202020204"/>
              <a:buChar char="•"/>
            </a:pPr>
            <a:r>
              <a:rPr lang="en-US" sz="3630">
                <a:solidFill>
                  <a:srgbClr val="1848A0"/>
                </a:solidFill>
                <a:latin typeface="Open Sans Medium"/>
              </a:rPr>
              <a:t>Un DataFrame</a:t>
            </a:r>
            <a:r>
              <a:rPr lang="en-US" sz="3630">
                <a:solidFill>
                  <a:srgbClr val="0B1320"/>
                </a:solidFill>
                <a:latin typeface="Open Sans Medium"/>
              </a:rPr>
              <a:t> :est une structure de données bidimensionnelle tabulaire, similaire à une feuille de calcul ou à une table de base de données</a:t>
            </a:r>
            <a:endParaRPr lang="en-US" sz="3630">
              <a:solidFill>
                <a:srgbClr val="0B1320"/>
              </a:solidFill>
              <a:latin typeface="Open Sans Medium"/>
            </a:endParaRPr>
          </a:p>
          <a:p>
            <a:pPr>
              <a:lnSpc>
                <a:spcPts val="4355"/>
              </a:lnSpc>
            </a:pPr>
          </a:p>
          <a:p>
            <a:pPr marL="783590" lvl="1" indent="-391795">
              <a:lnSpc>
                <a:spcPts val="4355"/>
              </a:lnSpc>
              <a:buFont typeface="Arial" panose="020B0604020202020204"/>
              <a:buChar char="•"/>
            </a:pPr>
            <a:r>
              <a:rPr lang="en-US" sz="3630">
                <a:solidFill>
                  <a:srgbClr val="0B1320"/>
                </a:solidFill>
                <a:latin typeface="Open Sans Medium"/>
              </a:rPr>
              <a:t>pour importation utiliser:</a:t>
            </a:r>
            <a:endParaRPr lang="en-US" sz="3630">
              <a:solidFill>
                <a:srgbClr val="0B1320"/>
              </a:solidFill>
              <a:latin typeface="Open Sans Medium"/>
            </a:endParaRPr>
          </a:p>
          <a:p>
            <a:pPr>
              <a:lnSpc>
                <a:spcPts val="5990"/>
              </a:lnSpc>
            </a:pPr>
            <a:r>
              <a:rPr lang="en-US" sz="4990">
                <a:solidFill>
                  <a:srgbClr val="0B1320"/>
                </a:solidFill>
                <a:latin typeface="Open Sans Medium"/>
              </a:rPr>
              <a:t>                       </a:t>
            </a:r>
            <a:r>
              <a:rPr lang="en-US" sz="4990">
                <a:solidFill>
                  <a:srgbClr val="003D60"/>
                </a:solidFill>
                <a:latin typeface="Open Sans Medium"/>
              </a:rPr>
              <a:t>import pandas as pd</a:t>
            </a:r>
            <a:endParaRPr lang="en-US" sz="4990">
              <a:solidFill>
                <a:srgbClr val="003D60"/>
              </a:solidFill>
              <a:latin typeface="Open Sans Medium"/>
            </a:endParaRPr>
          </a:p>
          <a:p>
            <a:pPr>
              <a:lnSpc>
                <a:spcPts val="5990"/>
              </a:lnSpc>
            </a:pPr>
          </a:p>
          <a:p>
            <a:pPr marL="783590" lvl="1" indent="-391795">
              <a:lnSpc>
                <a:spcPts val="4355"/>
              </a:lnSpc>
              <a:buFont typeface="Arial" panose="020B0604020202020204"/>
              <a:buChar char="•"/>
            </a:pPr>
            <a:r>
              <a:rPr lang="en-US" sz="3630">
                <a:solidFill>
                  <a:srgbClr val="1848A0"/>
                </a:solidFill>
                <a:latin typeface="Open Sans Medium"/>
              </a:rPr>
              <a:t>pd</a:t>
            </a:r>
            <a:r>
              <a:rPr lang="en-US" sz="3630">
                <a:solidFill>
                  <a:srgbClr val="000000"/>
                </a:solidFill>
                <a:latin typeface="Open Sans Medium"/>
              </a:rPr>
              <a:t>: vous permet d'accéder à toutes les fonctionnalités de pandas.</a:t>
            </a:r>
            <a:endParaRPr lang="en-US" sz="3630">
              <a:solidFill>
                <a:srgbClr val="000000"/>
              </a:solidFill>
              <a:latin typeface="Open Sans Medium"/>
            </a:endParaRPr>
          </a:p>
          <a:p>
            <a:pPr>
              <a:lnSpc>
                <a:spcPts val="4355"/>
              </a:lnSpc>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2324798"/>
            <a:ext cx="10466542" cy="7962202"/>
          </a:xfrm>
          <a:custGeom>
            <a:avLst/>
            <a:gdLst/>
            <a:ahLst/>
            <a:cxnLst/>
            <a:rect l="l" t="t" r="r" b="b"/>
            <a:pathLst>
              <a:path w="10466542" h="7962202">
                <a:moveTo>
                  <a:pt x="0" y="0"/>
                </a:moveTo>
                <a:lnTo>
                  <a:pt x="10466542" y="0"/>
                </a:lnTo>
                <a:lnTo>
                  <a:pt x="10466542" y="7962202"/>
                </a:lnTo>
                <a:lnTo>
                  <a:pt x="0" y="7962202"/>
                </a:lnTo>
                <a:lnTo>
                  <a:pt x="0" y="0"/>
                </a:lnTo>
                <a:close/>
              </a:path>
            </a:pathLst>
          </a:custGeom>
          <a:blipFill>
            <a:blip r:embed="rId1"/>
            <a:stretch>
              <a:fillRect l="-7503" r="-18759"/>
            </a:stretch>
          </a:blipFill>
        </p:spPr>
      </p:sp>
      <p:sp>
        <p:nvSpPr>
          <p:cNvPr id="3" name="Freeform 3"/>
          <p:cNvSpPr/>
          <p:nvPr/>
        </p:nvSpPr>
        <p:spPr>
          <a:xfrm>
            <a:off x="7206767" y="0"/>
            <a:ext cx="11081233" cy="6992808"/>
          </a:xfrm>
          <a:custGeom>
            <a:avLst/>
            <a:gdLst/>
            <a:ahLst/>
            <a:cxnLst/>
            <a:rect l="l" t="t" r="r" b="b"/>
            <a:pathLst>
              <a:path w="11081233" h="6992808">
                <a:moveTo>
                  <a:pt x="0" y="0"/>
                </a:moveTo>
                <a:lnTo>
                  <a:pt x="11081233" y="0"/>
                </a:lnTo>
                <a:lnTo>
                  <a:pt x="11081233" y="6992808"/>
                </a:lnTo>
                <a:lnTo>
                  <a:pt x="0" y="6992808"/>
                </a:lnTo>
                <a:lnTo>
                  <a:pt x="0" y="0"/>
                </a:lnTo>
                <a:close/>
              </a:path>
            </a:pathLst>
          </a:custGeom>
          <a:blipFill>
            <a:blip r:embed="rId2"/>
            <a:stretch>
              <a:fillRect l="-8999" r="-15906" b="-1253"/>
            </a:stretch>
          </a:blipFill>
        </p:spPr>
      </p:sp>
      <p:sp>
        <p:nvSpPr>
          <p:cNvPr id="4" name="TextBox 4"/>
          <p:cNvSpPr txBox="1"/>
          <p:nvPr/>
        </p:nvSpPr>
        <p:spPr>
          <a:xfrm>
            <a:off x="957869"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a:off x="-381214" y="1104900"/>
            <a:ext cx="1177158" cy="0"/>
          </a:xfrm>
          <a:prstGeom prst="line">
            <a:avLst/>
          </a:prstGeom>
          <a:ln w="257175" cap="flat">
            <a:solidFill>
              <a:srgbClr val="0048A8"/>
            </a:solidFill>
            <a:prstDash val="solid"/>
            <a:headEnd type="none" w="sm" len="sm"/>
            <a:tailEnd type="triangle" w="lg" len="med"/>
          </a:ln>
        </p:spPr>
      </p:sp>
      <p:grpSp>
        <p:nvGrpSpPr>
          <p:cNvPr id="6" name="Group 6"/>
          <p:cNvGrpSpPr/>
          <p:nvPr/>
        </p:nvGrpSpPr>
        <p:grpSpPr>
          <a:xfrm rot="0">
            <a:off x="17566379" y="9647517"/>
            <a:ext cx="721621" cy="639483"/>
            <a:chOff x="0" y="0"/>
            <a:chExt cx="190057" cy="168424"/>
          </a:xfrm>
        </p:grpSpPr>
        <p:sp>
          <p:nvSpPr>
            <p:cNvPr id="7" name="Freeform 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8" name="TextBox 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27</a:t>
              </a:r>
              <a:endParaRPr lang="en-US" sz="2400">
                <a:solidFill>
                  <a:srgbClr val="FFFFFF"/>
                </a:solidFill>
                <a:latin typeface="Open Sans Medium"/>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91677" y="900112"/>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0" y="1536828"/>
            <a:ext cx="4782566" cy="3985472"/>
          </a:xfrm>
          <a:custGeom>
            <a:avLst/>
            <a:gdLst/>
            <a:ahLst/>
            <a:cxnLst/>
            <a:rect l="l" t="t" r="r" b="b"/>
            <a:pathLst>
              <a:path w="4782566" h="3985472">
                <a:moveTo>
                  <a:pt x="0" y="0"/>
                </a:moveTo>
                <a:lnTo>
                  <a:pt x="4782566" y="0"/>
                </a:lnTo>
                <a:lnTo>
                  <a:pt x="4782566" y="3985472"/>
                </a:lnTo>
                <a:lnTo>
                  <a:pt x="0" y="3985472"/>
                </a:lnTo>
                <a:lnTo>
                  <a:pt x="0" y="0"/>
                </a:lnTo>
                <a:close/>
              </a:path>
            </a:pathLst>
          </a:custGeom>
          <a:blipFill>
            <a:blip r:embed="rId1"/>
            <a:stretch>
              <a:fillRect/>
            </a:stretch>
          </a:blipFill>
        </p:spPr>
      </p:sp>
      <p:sp>
        <p:nvSpPr>
          <p:cNvPr id="4" name="Freeform 4"/>
          <p:cNvSpPr/>
          <p:nvPr/>
        </p:nvSpPr>
        <p:spPr>
          <a:xfrm>
            <a:off x="6275086" y="1536828"/>
            <a:ext cx="4808895" cy="3606672"/>
          </a:xfrm>
          <a:custGeom>
            <a:avLst/>
            <a:gdLst/>
            <a:ahLst/>
            <a:cxnLst/>
            <a:rect l="l" t="t" r="r" b="b"/>
            <a:pathLst>
              <a:path w="4808895" h="3606672">
                <a:moveTo>
                  <a:pt x="0" y="0"/>
                </a:moveTo>
                <a:lnTo>
                  <a:pt x="4808896" y="0"/>
                </a:lnTo>
                <a:lnTo>
                  <a:pt x="4808896" y="3606672"/>
                </a:lnTo>
                <a:lnTo>
                  <a:pt x="0" y="3606672"/>
                </a:lnTo>
                <a:lnTo>
                  <a:pt x="0" y="0"/>
                </a:lnTo>
                <a:close/>
              </a:path>
            </a:pathLst>
          </a:custGeom>
          <a:blipFill>
            <a:blip r:embed="rId2"/>
            <a:stretch>
              <a:fillRect/>
            </a:stretch>
          </a:blipFill>
        </p:spPr>
      </p:sp>
      <p:sp>
        <p:nvSpPr>
          <p:cNvPr id="5" name="Freeform 5"/>
          <p:cNvSpPr/>
          <p:nvPr/>
        </p:nvSpPr>
        <p:spPr>
          <a:xfrm>
            <a:off x="11945338" y="1536828"/>
            <a:ext cx="5313962" cy="3985472"/>
          </a:xfrm>
          <a:custGeom>
            <a:avLst/>
            <a:gdLst/>
            <a:ahLst/>
            <a:cxnLst/>
            <a:rect l="l" t="t" r="r" b="b"/>
            <a:pathLst>
              <a:path w="5313962" h="3985472">
                <a:moveTo>
                  <a:pt x="0" y="0"/>
                </a:moveTo>
                <a:lnTo>
                  <a:pt x="5313962" y="0"/>
                </a:lnTo>
                <a:lnTo>
                  <a:pt x="5313962" y="3985472"/>
                </a:lnTo>
                <a:lnTo>
                  <a:pt x="0" y="3985472"/>
                </a:lnTo>
                <a:lnTo>
                  <a:pt x="0" y="0"/>
                </a:lnTo>
                <a:close/>
              </a:path>
            </a:pathLst>
          </a:custGeom>
          <a:blipFill>
            <a:blip r:embed="rId3"/>
            <a:stretch>
              <a:fillRect/>
            </a:stretch>
          </a:blipFill>
        </p:spPr>
      </p:sp>
      <p:sp>
        <p:nvSpPr>
          <p:cNvPr id="6" name="Freeform 6"/>
          <p:cNvSpPr/>
          <p:nvPr/>
        </p:nvSpPr>
        <p:spPr>
          <a:xfrm>
            <a:off x="495381" y="5912825"/>
            <a:ext cx="3791805" cy="3791805"/>
          </a:xfrm>
          <a:custGeom>
            <a:avLst/>
            <a:gdLst/>
            <a:ahLst/>
            <a:cxnLst/>
            <a:rect l="l" t="t" r="r" b="b"/>
            <a:pathLst>
              <a:path w="3791805" h="3791805">
                <a:moveTo>
                  <a:pt x="0" y="0"/>
                </a:moveTo>
                <a:lnTo>
                  <a:pt x="3791804" y="0"/>
                </a:lnTo>
                <a:lnTo>
                  <a:pt x="3791804" y="3791805"/>
                </a:lnTo>
                <a:lnTo>
                  <a:pt x="0" y="3791805"/>
                </a:lnTo>
                <a:lnTo>
                  <a:pt x="0" y="0"/>
                </a:lnTo>
                <a:close/>
              </a:path>
            </a:pathLst>
          </a:custGeom>
          <a:blipFill>
            <a:blip r:embed="rId4"/>
            <a:stretch>
              <a:fillRect/>
            </a:stretch>
          </a:blipFill>
        </p:spPr>
      </p:sp>
      <p:sp>
        <p:nvSpPr>
          <p:cNvPr id="7" name="Freeform 7"/>
          <p:cNvSpPr/>
          <p:nvPr/>
        </p:nvSpPr>
        <p:spPr>
          <a:xfrm>
            <a:off x="4782566" y="5912825"/>
            <a:ext cx="8548159" cy="4148923"/>
          </a:xfrm>
          <a:custGeom>
            <a:avLst/>
            <a:gdLst/>
            <a:ahLst/>
            <a:cxnLst/>
            <a:rect l="l" t="t" r="r" b="b"/>
            <a:pathLst>
              <a:path w="8548159" h="4148923">
                <a:moveTo>
                  <a:pt x="0" y="0"/>
                </a:moveTo>
                <a:lnTo>
                  <a:pt x="8548159" y="0"/>
                </a:lnTo>
                <a:lnTo>
                  <a:pt x="8548159" y="4148923"/>
                </a:lnTo>
                <a:lnTo>
                  <a:pt x="0" y="4148923"/>
                </a:lnTo>
                <a:lnTo>
                  <a:pt x="0" y="0"/>
                </a:lnTo>
                <a:close/>
              </a:path>
            </a:pathLst>
          </a:custGeom>
          <a:blipFill>
            <a:blip r:embed="rId5"/>
            <a:stretch>
              <a:fillRect/>
            </a:stretch>
          </a:blipFill>
        </p:spPr>
      </p:sp>
      <p:sp>
        <p:nvSpPr>
          <p:cNvPr id="8" name="Freeform 8"/>
          <p:cNvSpPr/>
          <p:nvPr/>
        </p:nvSpPr>
        <p:spPr>
          <a:xfrm>
            <a:off x="13889691" y="6701228"/>
            <a:ext cx="4032625" cy="3360521"/>
          </a:xfrm>
          <a:custGeom>
            <a:avLst/>
            <a:gdLst/>
            <a:ahLst/>
            <a:cxnLst/>
            <a:rect l="l" t="t" r="r" b="b"/>
            <a:pathLst>
              <a:path w="4032625" h="3360521">
                <a:moveTo>
                  <a:pt x="0" y="0"/>
                </a:moveTo>
                <a:lnTo>
                  <a:pt x="4032625" y="0"/>
                </a:lnTo>
                <a:lnTo>
                  <a:pt x="4032625" y="3360520"/>
                </a:lnTo>
                <a:lnTo>
                  <a:pt x="0" y="3360520"/>
                </a:lnTo>
                <a:lnTo>
                  <a:pt x="0" y="0"/>
                </a:lnTo>
                <a:close/>
              </a:path>
            </a:pathLst>
          </a:custGeom>
          <a:blipFill>
            <a:blip r:embed="rId6"/>
            <a:stretch>
              <a:fillRect/>
            </a:stretch>
          </a:blipFill>
        </p:spPr>
      </p:sp>
      <p:sp>
        <p:nvSpPr>
          <p:cNvPr id="9" name="TextBox 9"/>
          <p:cNvSpPr txBox="1"/>
          <p:nvPr/>
        </p:nvSpPr>
        <p:spPr>
          <a:xfrm>
            <a:off x="2079333" y="500062"/>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grpSp>
        <p:nvGrpSpPr>
          <p:cNvPr id="10" name="Group 10"/>
          <p:cNvGrpSpPr/>
          <p:nvPr/>
        </p:nvGrpSpPr>
        <p:grpSpPr>
          <a:xfrm rot="0">
            <a:off x="17566379" y="9647517"/>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28</a:t>
              </a:r>
              <a:endParaRPr lang="en-US" sz="2400">
                <a:solidFill>
                  <a:srgbClr val="FFFFFF"/>
                </a:solidFill>
                <a:latin typeface="Open Sans Medium"/>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425559" y="5663958"/>
            <a:ext cx="9436882"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PLOTLY</a:t>
            </a:r>
            <a:endParaRPr lang="en-US" sz="8530">
              <a:solidFill>
                <a:srgbClr val="FFFFFF"/>
              </a:solidFill>
              <a:latin typeface="IBM Plex Sans Bold" panose="020B0803050203000203"/>
            </a:endParaRPr>
          </a:p>
        </p:txBody>
      </p:sp>
      <p:grpSp>
        <p:nvGrpSpPr>
          <p:cNvPr id="9" name="Group 9"/>
          <p:cNvGrpSpPr/>
          <p:nvPr/>
        </p:nvGrpSpPr>
        <p:grpSpPr>
          <a:xfrm rot="0">
            <a:off x="17566379" y="9647517"/>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29</a:t>
              </a:r>
              <a:endParaRPr lang="en-US" sz="2400">
                <a:solidFill>
                  <a:srgbClr val="FFFFFF"/>
                </a:solidFill>
                <a:latin typeface="Open Sans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585429" y="9657042"/>
            <a:ext cx="721621" cy="639483"/>
            <a:chOff x="0" y="0"/>
            <a:chExt cx="190057" cy="168424"/>
          </a:xfrm>
        </p:grpSpPr>
        <p:sp>
          <p:nvSpPr>
            <p:cNvPr id="3" name="Freeform 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 name="TextBox 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a:t>
              </a:r>
              <a:endParaRPr lang="en-US" sz="2400">
                <a:solidFill>
                  <a:srgbClr val="FFFFFF"/>
                </a:solidFill>
                <a:latin typeface="Open Sans Medium"/>
              </a:endParaRPr>
            </a:p>
          </p:txBody>
        </p:sp>
      </p:grpSp>
      <p:sp>
        <p:nvSpPr>
          <p:cNvPr id="5" name="Freeform 5"/>
          <p:cNvSpPr/>
          <p:nvPr/>
        </p:nvSpPr>
        <p:spPr>
          <a:xfrm>
            <a:off x="1299094" y="3817189"/>
            <a:ext cx="6069598" cy="4916374"/>
          </a:xfrm>
          <a:custGeom>
            <a:avLst/>
            <a:gdLst/>
            <a:ahLst/>
            <a:cxnLst/>
            <a:rect l="l" t="t" r="r" b="b"/>
            <a:pathLst>
              <a:path w="6069598" h="4916374">
                <a:moveTo>
                  <a:pt x="0" y="0"/>
                </a:moveTo>
                <a:lnTo>
                  <a:pt x="6069598" y="0"/>
                </a:lnTo>
                <a:lnTo>
                  <a:pt x="6069598" y="4916375"/>
                </a:lnTo>
                <a:lnTo>
                  <a:pt x="0" y="49163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028700" y="1028700"/>
            <a:ext cx="11872111" cy="2190750"/>
          </a:xfrm>
          <a:prstGeom prst="rect">
            <a:avLst/>
          </a:prstGeom>
        </p:spPr>
        <p:txBody>
          <a:bodyPr lIns="0" tIns="0" rIns="0" bIns="0" rtlCol="0" anchor="t">
            <a:spAutoFit/>
          </a:bodyPr>
          <a:lstStyle/>
          <a:p>
            <a:pPr>
              <a:lnSpc>
                <a:spcPts val="8640"/>
              </a:lnSpc>
            </a:pPr>
            <a:r>
              <a:rPr lang="en-US" sz="7200">
                <a:solidFill>
                  <a:srgbClr val="FDB034"/>
                </a:solidFill>
                <a:latin typeface="Open Sans Bold"/>
              </a:rPr>
              <a:t>Section 1</a:t>
            </a:r>
            <a:endParaRPr lang="en-US" sz="7200">
              <a:solidFill>
                <a:srgbClr val="FDB034"/>
              </a:solidFill>
              <a:latin typeface="Open Sans Bold"/>
            </a:endParaRPr>
          </a:p>
          <a:p>
            <a:pPr>
              <a:lnSpc>
                <a:spcPts val="8640"/>
              </a:lnSpc>
            </a:pPr>
            <a:r>
              <a:rPr lang="en-US" sz="7200">
                <a:solidFill>
                  <a:srgbClr val="FDB034"/>
                </a:solidFill>
                <a:latin typeface="Open Sans Bold"/>
              </a:rPr>
              <a:t>Introduction Générale</a:t>
            </a:r>
            <a:endParaRPr lang="en-US" sz="7200">
              <a:solidFill>
                <a:srgbClr val="FDB034"/>
              </a:solidFill>
              <a:latin typeface="Open Sans Bold"/>
            </a:endParaRPr>
          </a:p>
        </p:txBody>
      </p:sp>
      <p:grpSp>
        <p:nvGrpSpPr>
          <p:cNvPr id="7" name="Group 7"/>
          <p:cNvGrpSpPr/>
          <p:nvPr/>
        </p:nvGrpSpPr>
        <p:grpSpPr>
          <a:xfrm rot="0">
            <a:off x="9144000" y="5431246"/>
            <a:ext cx="7832973" cy="2640559"/>
            <a:chOff x="0" y="0"/>
            <a:chExt cx="10443964" cy="3520745"/>
          </a:xfrm>
        </p:grpSpPr>
        <p:grpSp>
          <p:nvGrpSpPr>
            <p:cNvPr id="8" name="Group 8"/>
            <p:cNvGrpSpPr/>
            <p:nvPr/>
          </p:nvGrpSpPr>
          <p:grpSpPr>
            <a:xfrm rot="0">
              <a:off x="0" y="0"/>
              <a:ext cx="10443964" cy="1371935"/>
              <a:chOff x="0" y="0"/>
              <a:chExt cx="2063005" cy="271000"/>
            </a:xfrm>
          </p:grpSpPr>
          <p:sp>
            <p:nvSpPr>
              <p:cNvPr id="9" name="Freeform 9"/>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0" name="TextBox 10"/>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11" name="Group 11"/>
            <p:cNvGrpSpPr/>
            <p:nvPr/>
          </p:nvGrpSpPr>
          <p:grpSpPr>
            <a:xfrm rot="0">
              <a:off x="0" y="1856710"/>
              <a:ext cx="10443964" cy="1371935"/>
              <a:chOff x="0" y="0"/>
              <a:chExt cx="2063005" cy="271000"/>
            </a:xfrm>
          </p:grpSpPr>
          <p:sp>
            <p:nvSpPr>
              <p:cNvPr id="12" name="Freeform 12"/>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3" name="TextBox 13"/>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14" name="Freeform 14"/>
            <p:cNvSpPr/>
            <p:nvPr/>
          </p:nvSpPr>
          <p:spPr>
            <a:xfrm>
              <a:off x="8991916" y="300811"/>
              <a:ext cx="770314" cy="770314"/>
            </a:xfrm>
            <a:custGeom>
              <a:avLst/>
              <a:gdLst/>
              <a:ahLst/>
              <a:cxnLst/>
              <a:rect l="l" t="t" r="r" b="b"/>
              <a:pathLst>
                <a:path w="770314" h="770314">
                  <a:moveTo>
                    <a:pt x="0" y="0"/>
                  </a:moveTo>
                  <a:lnTo>
                    <a:pt x="770314" y="0"/>
                  </a:lnTo>
                  <a:lnTo>
                    <a:pt x="770314" y="770314"/>
                  </a:lnTo>
                  <a:lnTo>
                    <a:pt x="0" y="770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8991916" y="2157520"/>
              <a:ext cx="770314" cy="770314"/>
            </a:xfrm>
            <a:custGeom>
              <a:avLst/>
              <a:gdLst/>
              <a:ahLst/>
              <a:cxnLst/>
              <a:rect l="l" t="t" r="r" b="b"/>
              <a:pathLst>
                <a:path w="770314" h="770314">
                  <a:moveTo>
                    <a:pt x="0" y="0"/>
                  </a:moveTo>
                  <a:lnTo>
                    <a:pt x="770314" y="0"/>
                  </a:lnTo>
                  <a:lnTo>
                    <a:pt x="770314" y="770314"/>
                  </a:lnTo>
                  <a:lnTo>
                    <a:pt x="0" y="7703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855890" y="454267"/>
              <a:ext cx="7553511" cy="95567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Visualisation de Données Historiques</a:t>
              </a:r>
              <a:endParaRPr lang="en-US" sz="2400">
                <a:solidFill>
                  <a:srgbClr val="FFFFFF"/>
                </a:solidFill>
                <a:latin typeface="Open Sans Bold"/>
              </a:endParaRPr>
            </a:p>
            <a:p>
              <a:pPr>
                <a:lnSpc>
                  <a:spcPts val="2880"/>
                </a:lnSpc>
                <a:spcBef>
                  <a:spcPct val="0"/>
                </a:spcBef>
              </a:pPr>
            </a:p>
          </p:txBody>
        </p:sp>
        <p:sp>
          <p:nvSpPr>
            <p:cNvPr id="17" name="TextBox 17"/>
            <p:cNvSpPr txBox="1"/>
            <p:nvPr/>
          </p:nvSpPr>
          <p:spPr>
            <a:xfrm>
              <a:off x="855890" y="2082470"/>
              <a:ext cx="7553511" cy="143827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Qu’est-ce que la visualisation des données ?</a:t>
              </a:r>
              <a:endParaRPr lang="en-US" sz="2400">
                <a:solidFill>
                  <a:srgbClr val="FFFFFF"/>
                </a:solidFill>
                <a:latin typeface="Open Sans Bold"/>
              </a:endParaRPr>
            </a:p>
            <a:p>
              <a:pPr>
                <a:lnSpc>
                  <a:spcPts val="2880"/>
                </a:lnSpc>
                <a:spcBef>
                  <a:spcPct val="0"/>
                </a:spcBef>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30</a:t>
              </a:r>
              <a:endParaRPr lang="en-US" sz="2400">
                <a:solidFill>
                  <a:srgbClr val="FFFFFF"/>
                </a:solidFill>
                <a:latin typeface="Open Sans Medium"/>
              </a:endParaRPr>
            </a:p>
          </p:txBody>
        </p:sp>
      </p:grpSp>
      <p:grpSp>
        <p:nvGrpSpPr>
          <p:cNvPr id="6" name="Group 6"/>
          <p:cNvGrpSpPr/>
          <p:nvPr/>
        </p:nvGrpSpPr>
        <p:grpSpPr>
          <a:xfrm rot="0">
            <a:off x="2484782" y="1637093"/>
            <a:ext cx="11678526" cy="2642134"/>
            <a:chOff x="0" y="0"/>
            <a:chExt cx="15571368" cy="3522845"/>
          </a:xfrm>
        </p:grpSpPr>
        <p:sp>
          <p:nvSpPr>
            <p:cNvPr id="7" name="TextBox 7"/>
            <p:cNvSpPr txBox="1"/>
            <p:nvPr/>
          </p:nvSpPr>
          <p:spPr>
            <a:xfrm>
              <a:off x="3386819" y="80465"/>
              <a:ext cx="12184549" cy="912688"/>
            </a:xfrm>
            <a:prstGeom prst="rect">
              <a:avLst/>
            </a:prstGeom>
          </p:spPr>
          <p:txBody>
            <a:bodyPr lIns="0" tIns="0" rIns="0" bIns="0" rtlCol="0" anchor="t">
              <a:spAutoFit/>
            </a:bodyPr>
            <a:lstStyle/>
            <a:p>
              <a:pPr>
                <a:lnSpc>
                  <a:spcPts val="5715"/>
                </a:lnSpc>
              </a:pPr>
              <a:r>
                <a:rPr lang="en-US" sz="4080">
                  <a:solidFill>
                    <a:srgbClr val="0048A8"/>
                  </a:solidFill>
                  <a:latin typeface="Barlow Semi-Bold" panose="00000700000000000000"/>
                </a:rPr>
                <a:t>pour Install poltly utiliser</a:t>
              </a:r>
              <a:endParaRPr lang="en-US" sz="4080">
                <a:solidFill>
                  <a:srgbClr val="0048A8"/>
                </a:solidFill>
                <a:latin typeface="Barlow Semi-Bold" panose="00000700000000000000"/>
              </a:endParaRPr>
            </a:p>
          </p:txBody>
        </p:sp>
        <p:sp>
          <p:nvSpPr>
            <p:cNvPr id="8" name="TextBox 8"/>
            <p:cNvSpPr txBox="1"/>
            <p:nvPr/>
          </p:nvSpPr>
          <p:spPr>
            <a:xfrm>
              <a:off x="0" y="-104775"/>
              <a:ext cx="2206011" cy="1257630"/>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1.</a:t>
              </a:r>
              <a:endParaRPr lang="en-US" sz="5710">
                <a:solidFill>
                  <a:srgbClr val="FFDE59"/>
                </a:solidFill>
                <a:latin typeface="Barlow Bold" panose="00000800000000000000"/>
              </a:endParaRPr>
            </a:p>
          </p:txBody>
        </p:sp>
        <p:grpSp>
          <p:nvGrpSpPr>
            <p:cNvPr id="9" name="Group 9"/>
            <p:cNvGrpSpPr/>
            <p:nvPr/>
          </p:nvGrpSpPr>
          <p:grpSpPr>
            <a:xfrm rot="0">
              <a:off x="5007497" y="1717938"/>
              <a:ext cx="8255774" cy="1804907"/>
              <a:chOff x="0" y="0"/>
              <a:chExt cx="801732" cy="175277"/>
            </a:xfrm>
          </p:grpSpPr>
          <p:sp>
            <p:nvSpPr>
              <p:cNvPr id="10" name="Freeform 10"/>
              <p:cNvSpPr/>
              <p:nvPr/>
            </p:nvSpPr>
            <p:spPr>
              <a:xfrm>
                <a:off x="0" y="0"/>
                <a:ext cx="801732" cy="175278"/>
              </a:xfrm>
              <a:custGeom>
                <a:avLst/>
                <a:gdLst/>
                <a:ahLst/>
                <a:cxnLst/>
                <a:rect l="l" t="t" r="r" b="b"/>
                <a:pathLst>
                  <a:path w="801732" h="175278">
                    <a:moveTo>
                      <a:pt x="63768" y="0"/>
                    </a:moveTo>
                    <a:lnTo>
                      <a:pt x="737964" y="0"/>
                    </a:lnTo>
                    <a:cubicBezTo>
                      <a:pt x="754877" y="0"/>
                      <a:pt x="771096" y="6718"/>
                      <a:pt x="783055" y="18677"/>
                    </a:cubicBezTo>
                    <a:cubicBezTo>
                      <a:pt x="795014" y="30636"/>
                      <a:pt x="801732" y="46855"/>
                      <a:pt x="801732" y="63768"/>
                    </a:cubicBezTo>
                    <a:lnTo>
                      <a:pt x="801732" y="111510"/>
                    </a:lnTo>
                    <a:cubicBezTo>
                      <a:pt x="801732" y="146728"/>
                      <a:pt x="773182" y="175278"/>
                      <a:pt x="737964" y="175278"/>
                    </a:cubicBezTo>
                    <a:lnTo>
                      <a:pt x="63768" y="175278"/>
                    </a:lnTo>
                    <a:cubicBezTo>
                      <a:pt x="46855" y="175278"/>
                      <a:pt x="30636" y="168559"/>
                      <a:pt x="18677" y="156600"/>
                    </a:cubicBezTo>
                    <a:cubicBezTo>
                      <a:pt x="6718" y="144642"/>
                      <a:pt x="0" y="128422"/>
                      <a:pt x="0" y="111510"/>
                    </a:cubicBezTo>
                    <a:lnTo>
                      <a:pt x="0" y="63768"/>
                    </a:lnTo>
                    <a:cubicBezTo>
                      <a:pt x="0" y="46855"/>
                      <a:pt x="6718" y="30636"/>
                      <a:pt x="18677" y="18677"/>
                    </a:cubicBezTo>
                    <a:cubicBezTo>
                      <a:pt x="30636" y="6718"/>
                      <a:pt x="46855" y="0"/>
                      <a:pt x="63768" y="0"/>
                    </a:cubicBezTo>
                    <a:close/>
                  </a:path>
                </a:pathLst>
              </a:custGeom>
              <a:solidFill>
                <a:srgbClr val="010440"/>
              </a:solidFill>
            </p:spPr>
          </p:sp>
          <p:sp>
            <p:nvSpPr>
              <p:cNvPr id="11" name="TextBox 11"/>
              <p:cNvSpPr txBox="1"/>
              <p:nvPr/>
            </p:nvSpPr>
            <p:spPr>
              <a:xfrm>
                <a:off x="0" y="-9525"/>
                <a:ext cx="801732" cy="184802"/>
              </a:xfrm>
              <a:prstGeom prst="rect">
                <a:avLst/>
              </a:prstGeom>
            </p:spPr>
            <p:txBody>
              <a:bodyPr lIns="50800" tIns="50800" rIns="50800" bIns="50800" rtlCol="0" anchor="ctr"/>
              <a:lstStyle/>
              <a:p>
                <a:pPr algn="ctr">
                  <a:lnSpc>
                    <a:spcPts val="140"/>
                  </a:lnSpc>
                </a:pPr>
              </a:p>
            </p:txBody>
          </p:sp>
        </p:grpSp>
        <p:sp>
          <p:nvSpPr>
            <p:cNvPr id="12" name="TextBox 12"/>
            <p:cNvSpPr txBox="1"/>
            <p:nvPr/>
          </p:nvSpPr>
          <p:spPr>
            <a:xfrm>
              <a:off x="5391851" y="2267967"/>
              <a:ext cx="7769820" cy="688975"/>
            </a:xfrm>
            <a:prstGeom prst="rect">
              <a:avLst/>
            </a:prstGeom>
          </p:spPr>
          <p:txBody>
            <a:bodyPr lIns="0" tIns="0" rIns="0" bIns="0" rtlCol="0" anchor="t">
              <a:spAutoFit/>
            </a:bodyPr>
            <a:lstStyle/>
            <a:p>
              <a:pPr algn="ctr">
                <a:lnSpc>
                  <a:spcPts val="4200"/>
                </a:lnSpc>
                <a:spcBef>
                  <a:spcPct val="0"/>
                </a:spcBef>
              </a:pPr>
              <a:r>
                <a:rPr lang="en-US" sz="3500">
                  <a:solidFill>
                    <a:srgbClr val="FFFFFF"/>
                  </a:solidFill>
                  <a:latin typeface="Open Sans Medium"/>
                </a:rPr>
                <a:t>pip install Plotly</a:t>
              </a:r>
              <a:endParaRPr lang="en-US" sz="3500">
                <a:solidFill>
                  <a:srgbClr val="FFFFFF"/>
                </a:solidFill>
                <a:latin typeface="Open Sans Medium"/>
              </a:endParaRPr>
            </a:p>
          </p:txBody>
        </p:sp>
      </p:grpSp>
      <p:sp>
        <p:nvSpPr>
          <p:cNvPr id="13" name="TextBox 13"/>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plotly</a:t>
            </a:r>
            <a:endParaRPr lang="en-US" sz="7285">
              <a:solidFill>
                <a:srgbClr val="0B1320"/>
              </a:solidFill>
              <a:latin typeface="League Spartan" panose="00000800000000000000"/>
            </a:endParaRPr>
          </a:p>
        </p:txBody>
      </p:sp>
      <p:grpSp>
        <p:nvGrpSpPr>
          <p:cNvPr id="14" name="Group 14"/>
          <p:cNvGrpSpPr/>
          <p:nvPr/>
        </p:nvGrpSpPr>
        <p:grpSpPr>
          <a:xfrm rot="0">
            <a:off x="6255626" y="7781077"/>
            <a:ext cx="9498237" cy="1353680"/>
            <a:chOff x="0" y="0"/>
            <a:chExt cx="1229853" cy="175277"/>
          </a:xfrm>
        </p:grpSpPr>
        <p:sp>
          <p:nvSpPr>
            <p:cNvPr id="15" name="Freeform 15"/>
            <p:cNvSpPr/>
            <p:nvPr/>
          </p:nvSpPr>
          <p:spPr>
            <a:xfrm>
              <a:off x="0" y="0"/>
              <a:ext cx="1229853" cy="175278"/>
            </a:xfrm>
            <a:custGeom>
              <a:avLst/>
              <a:gdLst/>
              <a:ahLst/>
              <a:cxnLst/>
              <a:rect l="l" t="t" r="r" b="b"/>
              <a:pathLst>
                <a:path w="1229853" h="175278">
                  <a:moveTo>
                    <a:pt x="41570" y="0"/>
                  </a:moveTo>
                  <a:lnTo>
                    <a:pt x="1188283" y="0"/>
                  </a:lnTo>
                  <a:cubicBezTo>
                    <a:pt x="1211242" y="0"/>
                    <a:pt x="1229853" y="18611"/>
                    <a:pt x="1229853" y="41570"/>
                  </a:cubicBezTo>
                  <a:lnTo>
                    <a:pt x="1229853" y="133708"/>
                  </a:lnTo>
                  <a:cubicBezTo>
                    <a:pt x="1229853" y="156666"/>
                    <a:pt x="1211242" y="175278"/>
                    <a:pt x="1188283" y="175278"/>
                  </a:cubicBezTo>
                  <a:lnTo>
                    <a:pt x="41570" y="175278"/>
                  </a:lnTo>
                  <a:cubicBezTo>
                    <a:pt x="18611" y="175278"/>
                    <a:pt x="0" y="156666"/>
                    <a:pt x="0" y="133708"/>
                  </a:cubicBezTo>
                  <a:lnTo>
                    <a:pt x="0" y="41570"/>
                  </a:lnTo>
                  <a:cubicBezTo>
                    <a:pt x="0" y="18611"/>
                    <a:pt x="18611" y="0"/>
                    <a:pt x="41570" y="0"/>
                  </a:cubicBezTo>
                  <a:close/>
                </a:path>
              </a:pathLst>
            </a:custGeom>
            <a:solidFill>
              <a:srgbClr val="010440"/>
            </a:solidFill>
          </p:spPr>
        </p:sp>
        <p:sp>
          <p:nvSpPr>
            <p:cNvPr id="16" name="TextBox 16"/>
            <p:cNvSpPr txBox="1"/>
            <p:nvPr/>
          </p:nvSpPr>
          <p:spPr>
            <a:xfrm>
              <a:off x="0" y="-9525"/>
              <a:ext cx="1229853" cy="184802"/>
            </a:xfrm>
            <a:prstGeom prst="rect">
              <a:avLst/>
            </a:prstGeom>
          </p:spPr>
          <p:txBody>
            <a:bodyPr lIns="50800" tIns="50800" rIns="50800" bIns="50800" rtlCol="0" anchor="ctr"/>
            <a:lstStyle/>
            <a:p>
              <a:pPr algn="ctr">
                <a:lnSpc>
                  <a:spcPts val="140"/>
                </a:lnSpc>
              </a:pPr>
            </a:p>
          </p:txBody>
        </p:sp>
      </p:grpSp>
      <p:sp>
        <p:nvSpPr>
          <p:cNvPr id="17" name="TextBox 17"/>
          <p:cNvSpPr txBox="1"/>
          <p:nvPr/>
        </p:nvSpPr>
        <p:spPr>
          <a:xfrm>
            <a:off x="7437481" y="8200177"/>
            <a:ext cx="5827365" cy="514350"/>
          </a:xfrm>
          <a:prstGeom prst="rect">
            <a:avLst/>
          </a:prstGeom>
        </p:spPr>
        <p:txBody>
          <a:bodyPr lIns="0" tIns="0" rIns="0" bIns="0" rtlCol="0" anchor="t">
            <a:spAutoFit/>
          </a:bodyPr>
          <a:lstStyle/>
          <a:p>
            <a:pPr algn="ctr">
              <a:lnSpc>
                <a:spcPts val="4200"/>
              </a:lnSpc>
              <a:spcBef>
                <a:spcPct val="0"/>
              </a:spcBef>
            </a:pPr>
            <a:r>
              <a:rPr lang="en-US" sz="3500">
                <a:solidFill>
                  <a:srgbClr val="FFFFFF"/>
                </a:solidFill>
                <a:latin typeface="Open Sans Medium"/>
              </a:rPr>
              <a:t>import plotly.express as px </a:t>
            </a:r>
            <a:endParaRPr lang="en-US" sz="3500">
              <a:solidFill>
                <a:srgbClr val="FFFFFF"/>
              </a:solidFill>
              <a:latin typeface="Open Sans Medium"/>
            </a:endParaRPr>
          </a:p>
        </p:txBody>
      </p:sp>
      <p:sp>
        <p:nvSpPr>
          <p:cNvPr id="18" name="TextBox 18"/>
          <p:cNvSpPr txBox="1"/>
          <p:nvPr/>
        </p:nvSpPr>
        <p:spPr>
          <a:xfrm>
            <a:off x="5024896" y="4634936"/>
            <a:ext cx="9138412" cy="705947"/>
          </a:xfrm>
          <a:prstGeom prst="rect">
            <a:avLst/>
          </a:prstGeom>
        </p:spPr>
        <p:txBody>
          <a:bodyPr lIns="0" tIns="0" rIns="0" bIns="0" rtlCol="0" anchor="t">
            <a:spAutoFit/>
          </a:bodyPr>
          <a:lstStyle/>
          <a:p>
            <a:pPr>
              <a:lnSpc>
                <a:spcPts val="5715"/>
              </a:lnSpc>
            </a:pPr>
            <a:r>
              <a:rPr lang="en-US" sz="4080">
                <a:solidFill>
                  <a:srgbClr val="0048A8"/>
                </a:solidFill>
                <a:latin typeface="Barlow Semi-Bold" panose="00000700000000000000"/>
              </a:rPr>
              <a:t> </a:t>
            </a:r>
            <a:r>
              <a:rPr lang="en-US" sz="4080">
                <a:solidFill>
                  <a:srgbClr val="0048A8"/>
                </a:solidFill>
                <a:latin typeface="Barlow Semi-Bold" panose="00000700000000000000"/>
              </a:rPr>
              <a:t>pour Importation de la bibliothèque</a:t>
            </a:r>
            <a:endParaRPr lang="en-US" sz="4080">
              <a:solidFill>
                <a:srgbClr val="0048A8"/>
              </a:solidFill>
              <a:latin typeface="Barlow Semi-Bold" panose="00000700000000000000"/>
            </a:endParaRPr>
          </a:p>
        </p:txBody>
      </p:sp>
      <p:sp>
        <p:nvSpPr>
          <p:cNvPr id="19" name="TextBox 19"/>
          <p:cNvSpPr txBox="1"/>
          <p:nvPr/>
        </p:nvSpPr>
        <p:spPr>
          <a:xfrm>
            <a:off x="2484782" y="4491243"/>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2.</a:t>
            </a:r>
            <a:endParaRPr lang="en-US" sz="5710">
              <a:solidFill>
                <a:srgbClr val="FFDE59"/>
              </a:solidFill>
              <a:latin typeface="Barlow Bold" panose="00000800000000000000"/>
            </a:endParaRPr>
          </a:p>
        </p:txBody>
      </p:sp>
      <p:grpSp>
        <p:nvGrpSpPr>
          <p:cNvPr id="20" name="Group 20"/>
          <p:cNvGrpSpPr/>
          <p:nvPr/>
        </p:nvGrpSpPr>
        <p:grpSpPr>
          <a:xfrm rot="0">
            <a:off x="6240405" y="5884472"/>
            <a:ext cx="9513458" cy="1353680"/>
            <a:chOff x="0" y="0"/>
            <a:chExt cx="1231824" cy="175277"/>
          </a:xfrm>
        </p:grpSpPr>
        <p:sp>
          <p:nvSpPr>
            <p:cNvPr id="21" name="Freeform 21"/>
            <p:cNvSpPr/>
            <p:nvPr/>
          </p:nvSpPr>
          <p:spPr>
            <a:xfrm>
              <a:off x="0" y="0"/>
              <a:ext cx="1231824" cy="175278"/>
            </a:xfrm>
            <a:custGeom>
              <a:avLst/>
              <a:gdLst/>
              <a:ahLst/>
              <a:cxnLst/>
              <a:rect l="l" t="t" r="r" b="b"/>
              <a:pathLst>
                <a:path w="1231824" h="175278">
                  <a:moveTo>
                    <a:pt x="41503" y="0"/>
                  </a:moveTo>
                  <a:lnTo>
                    <a:pt x="1190321" y="0"/>
                  </a:lnTo>
                  <a:cubicBezTo>
                    <a:pt x="1201328" y="0"/>
                    <a:pt x="1211885" y="4373"/>
                    <a:pt x="1219668" y="12156"/>
                  </a:cubicBezTo>
                  <a:cubicBezTo>
                    <a:pt x="1227451" y="19939"/>
                    <a:pt x="1231824" y="30496"/>
                    <a:pt x="1231824" y="41503"/>
                  </a:cubicBezTo>
                  <a:lnTo>
                    <a:pt x="1231824" y="133774"/>
                  </a:lnTo>
                  <a:cubicBezTo>
                    <a:pt x="1231824" y="156696"/>
                    <a:pt x="1213242" y="175278"/>
                    <a:pt x="1190321" y="175278"/>
                  </a:cubicBezTo>
                  <a:lnTo>
                    <a:pt x="41503" y="175278"/>
                  </a:lnTo>
                  <a:cubicBezTo>
                    <a:pt x="30496" y="175278"/>
                    <a:pt x="19939" y="170905"/>
                    <a:pt x="12156" y="163122"/>
                  </a:cubicBezTo>
                  <a:cubicBezTo>
                    <a:pt x="4373" y="155338"/>
                    <a:pt x="0" y="144782"/>
                    <a:pt x="0" y="133774"/>
                  </a:cubicBezTo>
                  <a:lnTo>
                    <a:pt x="0" y="41503"/>
                  </a:lnTo>
                  <a:cubicBezTo>
                    <a:pt x="0" y="30496"/>
                    <a:pt x="4373" y="19939"/>
                    <a:pt x="12156" y="12156"/>
                  </a:cubicBezTo>
                  <a:cubicBezTo>
                    <a:pt x="19939" y="4373"/>
                    <a:pt x="30496" y="0"/>
                    <a:pt x="41503" y="0"/>
                  </a:cubicBezTo>
                  <a:close/>
                </a:path>
              </a:pathLst>
            </a:custGeom>
            <a:solidFill>
              <a:srgbClr val="010440"/>
            </a:solidFill>
          </p:spPr>
        </p:sp>
        <p:sp>
          <p:nvSpPr>
            <p:cNvPr id="22" name="TextBox 22"/>
            <p:cNvSpPr txBox="1"/>
            <p:nvPr/>
          </p:nvSpPr>
          <p:spPr>
            <a:xfrm>
              <a:off x="0" y="-9525"/>
              <a:ext cx="1231824" cy="184802"/>
            </a:xfrm>
            <a:prstGeom prst="rect">
              <a:avLst/>
            </a:prstGeom>
          </p:spPr>
          <p:txBody>
            <a:bodyPr lIns="50800" tIns="50800" rIns="50800" bIns="50800" rtlCol="0" anchor="ctr"/>
            <a:lstStyle/>
            <a:p>
              <a:pPr algn="ctr">
                <a:lnSpc>
                  <a:spcPts val="140"/>
                </a:lnSpc>
              </a:pPr>
            </a:p>
          </p:txBody>
        </p:sp>
      </p:grpSp>
      <p:sp>
        <p:nvSpPr>
          <p:cNvPr id="23" name="TextBox 23"/>
          <p:cNvSpPr txBox="1"/>
          <p:nvPr/>
        </p:nvSpPr>
        <p:spPr>
          <a:xfrm>
            <a:off x="6528670" y="6299374"/>
            <a:ext cx="8539520" cy="514350"/>
          </a:xfrm>
          <a:prstGeom prst="rect">
            <a:avLst/>
          </a:prstGeom>
        </p:spPr>
        <p:txBody>
          <a:bodyPr lIns="0" tIns="0" rIns="0" bIns="0" rtlCol="0" anchor="t">
            <a:spAutoFit/>
          </a:bodyPr>
          <a:lstStyle/>
          <a:p>
            <a:pPr algn="ctr">
              <a:lnSpc>
                <a:spcPts val="4200"/>
              </a:lnSpc>
              <a:spcBef>
                <a:spcPct val="0"/>
              </a:spcBef>
            </a:pPr>
            <a:r>
              <a:rPr lang="en-US" sz="3500">
                <a:solidFill>
                  <a:srgbClr val="FFFFFF"/>
                </a:solidFill>
                <a:latin typeface="Open Sans Medium"/>
              </a:rPr>
              <a:t>import plotly.graph_objects as go</a:t>
            </a:r>
            <a:endParaRPr lang="en-US" sz="3500">
              <a:solidFill>
                <a:srgbClr val="FFFFFF"/>
              </a:solidFill>
              <a:latin typeface="Open Sa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31</a:t>
              </a:r>
              <a:endParaRPr lang="en-US" sz="2400">
                <a:solidFill>
                  <a:srgbClr val="FFFFFF"/>
                </a:solidFill>
                <a:latin typeface="Open Sans Medium"/>
              </a:endParaRPr>
            </a:p>
          </p:txBody>
        </p:sp>
      </p:grpSp>
      <p:sp>
        <p:nvSpPr>
          <p:cNvPr id="6" name="TextBox 6"/>
          <p:cNvSpPr txBox="1"/>
          <p:nvPr/>
        </p:nvSpPr>
        <p:spPr>
          <a:xfrm>
            <a:off x="4567791" y="2251974"/>
            <a:ext cx="9138412"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go (plotly.graph_objects)</a:t>
            </a:r>
            <a:endParaRPr lang="en-US" sz="4880">
              <a:solidFill>
                <a:srgbClr val="0048A8"/>
              </a:solidFill>
              <a:latin typeface="Barlow Semi-Bold" panose="00000700000000000000"/>
            </a:endParaRPr>
          </a:p>
        </p:txBody>
      </p:sp>
      <p:sp>
        <p:nvSpPr>
          <p:cNvPr id="7" name="TextBox 7"/>
          <p:cNvSpPr txBox="1"/>
          <p:nvPr/>
        </p:nvSpPr>
        <p:spPr>
          <a:xfrm>
            <a:off x="2027677" y="2108281"/>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3.</a:t>
            </a:r>
            <a:endParaRPr lang="en-US" sz="6510">
              <a:solidFill>
                <a:srgbClr val="FFDE59"/>
              </a:solidFill>
              <a:latin typeface="Barlow Bold" panose="00000800000000000000"/>
            </a:endParaRPr>
          </a:p>
        </p:txBody>
      </p:sp>
      <p:sp>
        <p:nvSpPr>
          <p:cNvPr id="8" name="TextBox 8"/>
          <p:cNvSpPr txBox="1"/>
          <p:nvPr/>
        </p:nvSpPr>
        <p:spPr>
          <a:xfrm>
            <a:off x="3221462" y="3714750"/>
            <a:ext cx="14363967" cy="1428750"/>
          </a:xfrm>
          <a:prstGeom prst="rect">
            <a:avLst/>
          </a:prstGeom>
        </p:spPr>
        <p:txBody>
          <a:bodyPr lIns="0" tIns="0" rIns="0" bIns="0" rtlCol="0" anchor="t">
            <a:spAutoFit/>
          </a:bodyPr>
          <a:lstStyle/>
          <a:p>
            <a:pPr>
              <a:lnSpc>
                <a:spcPts val="5640"/>
              </a:lnSpc>
            </a:pPr>
            <a:r>
              <a:rPr lang="en-US" sz="4700">
                <a:solidFill>
                  <a:srgbClr val="000000"/>
                </a:solidFill>
                <a:latin typeface="Open Sans Medium"/>
              </a:rPr>
              <a:t>est plus bas niveau et offre un contrôle précis sur la création de graphiques</a:t>
            </a:r>
            <a:endParaRPr lang="en-US" sz="4700">
              <a:solidFill>
                <a:srgbClr val="000000"/>
              </a:solidFill>
              <a:latin typeface="Open Sans Medium"/>
            </a:endParaRPr>
          </a:p>
        </p:txBody>
      </p:sp>
      <p:sp>
        <p:nvSpPr>
          <p:cNvPr id="9" name="TextBox 9"/>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plotly</a:t>
            </a:r>
            <a:endParaRPr lang="en-US" sz="7285">
              <a:solidFill>
                <a:srgbClr val="0B1320"/>
              </a:solidFill>
              <a:latin typeface="League Spartan" panose="00000800000000000000"/>
            </a:endParaRPr>
          </a:p>
        </p:txBody>
      </p:sp>
      <p:sp>
        <p:nvSpPr>
          <p:cNvPr id="10" name="TextBox 10"/>
          <p:cNvSpPr txBox="1"/>
          <p:nvPr/>
        </p:nvSpPr>
        <p:spPr>
          <a:xfrm>
            <a:off x="4567791" y="5830118"/>
            <a:ext cx="9138412" cy="833252"/>
          </a:xfrm>
          <a:prstGeom prst="rect">
            <a:avLst/>
          </a:prstGeom>
        </p:spPr>
        <p:txBody>
          <a:bodyPr lIns="0" tIns="0" rIns="0" bIns="0" rtlCol="0" anchor="t">
            <a:spAutoFit/>
          </a:bodyPr>
          <a:lstStyle/>
          <a:p>
            <a:pPr>
              <a:lnSpc>
                <a:spcPts val="6835"/>
              </a:lnSpc>
            </a:pPr>
            <a:r>
              <a:rPr lang="en-US" sz="4880">
                <a:solidFill>
                  <a:srgbClr val="0048A8"/>
                </a:solidFill>
                <a:latin typeface="Barlow Semi-Bold" panose="00000700000000000000"/>
              </a:rPr>
              <a:t>px (plotly.express)</a:t>
            </a:r>
            <a:endParaRPr lang="en-US" sz="4880">
              <a:solidFill>
                <a:srgbClr val="0048A8"/>
              </a:solidFill>
              <a:latin typeface="Barlow Semi-Bold" panose="00000700000000000000"/>
            </a:endParaRPr>
          </a:p>
        </p:txBody>
      </p:sp>
      <p:sp>
        <p:nvSpPr>
          <p:cNvPr id="11" name="TextBox 11"/>
          <p:cNvSpPr txBox="1"/>
          <p:nvPr/>
        </p:nvSpPr>
        <p:spPr>
          <a:xfrm>
            <a:off x="2027677" y="5686425"/>
            <a:ext cx="1654508" cy="1101587"/>
          </a:xfrm>
          <a:prstGeom prst="rect">
            <a:avLst/>
          </a:prstGeom>
        </p:spPr>
        <p:txBody>
          <a:bodyPr lIns="0" tIns="0" rIns="0" bIns="0" rtlCol="0" anchor="t">
            <a:spAutoFit/>
          </a:bodyPr>
          <a:lstStyle/>
          <a:p>
            <a:pPr algn="ctr">
              <a:lnSpc>
                <a:spcPts val="9110"/>
              </a:lnSpc>
              <a:spcBef>
                <a:spcPct val="0"/>
              </a:spcBef>
            </a:pPr>
            <a:r>
              <a:rPr lang="en-US" sz="6510">
                <a:solidFill>
                  <a:srgbClr val="FFDE59"/>
                </a:solidFill>
                <a:latin typeface="Barlow Bold" panose="00000800000000000000"/>
              </a:rPr>
              <a:t>4.</a:t>
            </a:r>
            <a:endParaRPr lang="en-US" sz="6510">
              <a:solidFill>
                <a:srgbClr val="FFDE59"/>
              </a:solidFill>
              <a:latin typeface="Barlow Bold" panose="00000800000000000000"/>
            </a:endParaRPr>
          </a:p>
        </p:txBody>
      </p:sp>
      <p:sp>
        <p:nvSpPr>
          <p:cNvPr id="12" name="TextBox 12"/>
          <p:cNvSpPr txBox="1"/>
          <p:nvPr/>
        </p:nvSpPr>
        <p:spPr>
          <a:xfrm>
            <a:off x="3221462" y="7416662"/>
            <a:ext cx="14363967" cy="2143125"/>
          </a:xfrm>
          <a:prstGeom prst="rect">
            <a:avLst/>
          </a:prstGeom>
        </p:spPr>
        <p:txBody>
          <a:bodyPr lIns="0" tIns="0" rIns="0" bIns="0" rtlCol="0" anchor="t">
            <a:spAutoFit/>
          </a:bodyPr>
          <a:lstStyle/>
          <a:p>
            <a:pPr>
              <a:lnSpc>
                <a:spcPts val="5640"/>
              </a:lnSpc>
            </a:pPr>
            <a:r>
              <a:rPr lang="en-US" sz="4700">
                <a:solidFill>
                  <a:srgbClr val="000000"/>
                </a:solidFill>
                <a:latin typeface="Open Sans Medium"/>
              </a:rPr>
              <a:t>est une interface haut niveau de Plotly pour créer facilement des graphiques interactifs avec des fonctions spécifiques</a:t>
            </a:r>
            <a:endParaRPr lang="en-US" sz="4700">
              <a:solidFill>
                <a:srgbClr val="000000"/>
              </a:solidFill>
              <a:latin typeface="Open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585429" y="9657042"/>
            <a:ext cx="721621" cy="639483"/>
            <a:chOff x="0" y="0"/>
            <a:chExt cx="190057" cy="168424"/>
          </a:xfrm>
        </p:grpSpPr>
        <p:sp>
          <p:nvSpPr>
            <p:cNvPr id="3" name="Freeform 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 name="TextBox 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32</a:t>
              </a:r>
              <a:endParaRPr lang="en-US" sz="2400">
                <a:solidFill>
                  <a:srgbClr val="FFFFFF"/>
                </a:solidFill>
                <a:latin typeface="Open Sans Medium"/>
              </a:endParaRPr>
            </a:p>
          </p:txBody>
        </p:sp>
      </p:grpSp>
      <p:sp>
        <p:nvSpPr>
          <p:cNvPr id="5" name="TextBox 5"/>
          <p:cNvSpPr txBox="1"/>
          <p:nvPr/>
        </p:nvSpPr>
        <p:spPr>
          <a:xfrm>
            <a:off x="533400" y="462803"/>
            <a:ext cx="17412840" cy="908878"/>
          </a:xfrm>
          <a:prstGeom prst="rect">
            <a:avLst/>
          </a:prstGeom>
        </p:spPr>
        <p:txBody>
          <a:bodyPr lIns="0" tIns="0" rIns="0" bIns="0" rtlCol="0" anchor="t">
            <a:spAutoFit/>
          </a:bodyPr>
          <a:lstStyle/>
          <a:p>
            <a:pPr>
              <a:lnSpc>
                <a:spcPts val="7390"/>
              </a:lnSpc>
            </a:pPr>
            <a:r>
              <a:rPr lang="en-US" sz="5685">
                <a:solidFill>
                  <a:srgbClr val="0B1320"/>
                </a:solidFill>
                <a:latin typeface="League Spartan" panose="00000800000000000000"/>
              </a:rPr>
              <a:t>La différence entre graph_objects etexpress</a:t>
            </a:r>
            <a:endParaRPr lang="en-US" sz="5685">
              <a:solidFill>
                <a:srgbClr val="0B1320"/>
              </a:solidFill>
              <a:latin typeface="League Spartan" panose="00000800000000000000"/>
            </a:endParaRPr>
          </a:p>
        </p:txBody>
      </p:sp>
      <p:sp>
        <p:nvSpPr>
          <p:cNvPr id="6" name="TextBox 6"/>
          <p:cNvSpPr txBox="1"/>
          <p:nvPr/>
        </p:nvSpPr>
        <p:spPr>
          <a:xfrm>
            <a:off x="1362094" y="3232944"/>
            <a:ext cx="15755451" cy="5200650"/>
          </a:xfrm>
          <a:prstGeom prst="rect">
            <a:avLst/>
          </a:prstGeom>
        </p:spPr>
        <p:txBody>
          <a:bodyPr lIns="0" tIns="0" rIns="0" bIns="0" rtlCol="0" anchor="t">
            <a:spAutoFit/>
          </a:bodyPr>
          <a:lstStyle/>
          <a:p>
            <a:pPr marL="848360" lvl="1" indent="-424180">
              <a:lnSpc>
                <a:spcPts val="4715"/>
              </a:lnSpc>
              <a:buFont typeface="Arial" panose="020B0604020202020204"/>
              <a:buChar char="•"/>
            </a:pPr>
            <a:r>
              <a:rPr lang="en-US" sz="3930">
                <a:solidFill>
                  <a:srgbClr val="0048A8"/>
                </a:solidFill>
                <a:latin typeface="Open Sans Bold"/>
              </a:rPr>
              <a:t>graph_objects (go)</a:t>
            </a:r>
            <a:r>
              <a:rPr lang="en-US" sz="3930">
                <a:solidFill>
                  <a:srgbClr val="0B1320"/>
                </a:solidFill>
                <a:latin typeface="Open Sans Medium"/>
              </a:rPr>
              <a:t>: offre un contrôle précis sur la création de graphiques, mais nécessite plus de lignes de code</a:t>
            </a:r>
            <a:endParaRPr lang="en-US" sz="3930">
              <a:solidFill>
                <a:srgbClr val="0B1320"/>
              </a:solidFill>
              <a:latin typeface="Open Sans Medium"/>
            </a:endParaRPr>
          </a:p>
          <a:p>
            <a:pPr>
              <a:lnSpc>
                <a:spcPts val="4355"/>
              </a:lnSpc>
            </a:pPr>
          </a:p>
          <a:p>
            <a:pPr>
              <a:lnSpc>
                <a:spcPts val="4355"/>
              </a:lnSpc>
            </a:pPr>
          </a:p>
          <a:p>
            <a:pPr>
              <a:lnSpc>
                <a:spcPts val="4355"/>
              </a:lnSpc>
            </a:pPr>
          </a:p>
          <a:p>
            <a:pPr marL="848360" lvl="1" indent="-424180">
              <a:lnSpc>
                <a:spcPts val="4715"/>
              </a:lnSpc>
              <a:buFont typeface="Arial" panose="020B0604020202020204"/>
              <a:buChar char="•"/>
            </a:pPr>
            <a:r>
              <a:rPr lang="en-US" sz="3930">
                <a:solidFill>
                  <a:srgbClr val="0B1320"/>
                </a:solidFill>
                <a:latin typeface="Open Sans Medium"/>
              </a:rPr>
              <a:t> </a:t>
            </a:r>
            <a:r>
              <a:rPr lang="en-US" sz="3930">
                <a:solidFill>
                  <a:srgbClr val="0048A8"/>
                </a:solidFill>
                <a:latin typeface="Open Sans Bold"/>
              </a:rPr>
              <a:t>express (px)</a:t>
            </a:r>
            <a:r>
              <a:rPr lang="en-US" sz="3930">
                <a:solidFill>
                  <a:srgbClr val="0B1320"/>
                </a:solidFill>
                <a:latin typeface="Open Sans Medium"/>
              </a:rPr>
              <a:t>: est plus haut niveau, permet de créer des graphiques rapidement avec des fonctions spécifiques, et est idéal pour les utilisateurs qui veulent une interface plus intuitive pour la visualisation de données.</a:t>
            </a:r>
            <a:endParaRPr lang="en-US" sz="3930">
              <a:solidFill>
                <a:srgbClr val="0B1320"/>
              </a:solidFill>
              <a:latin typeface="Open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plotly.graph_objects.Heatmap()</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plotly.graph_objects.Box()</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plotly.express.line()</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plotly.express.scatter()</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FONCTIONS</a:t>
              </a:r>
              <a:r>
                <a:rPr lang="en-US" sz="2600" spc="129">
                  <a:solidFill>
                    <a:srgbClr val="FFFFFF"/>
                  </a:solidFill>
                  <a:latin typeface="Aileron Bold" panose="00000800000000000000"/>
                </a:rPr>
                <a:t> </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 plotly</a:t>
              </a:r>
              <a:endParaRPr lang="en-US" sz="2600" spc="129">
                <a:solidFill>
                  <a:srgbClr val="FFFFFF"/>
                </a:solidFill>
                <a:latin typeface="Aileron Bold" panose="000008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plotly.graph_objects.Pie()</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plotly.graph_objects.Figure()</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plotly.graph_objects.Scatter()</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plotly.graph_objects.Bar()</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grpSp>
        <p:nvGrpSpPr>
          <p:cNvPr id="41" name="Group 41"/>
          <p:cNvGrpSpPr/>
          <p:nvPr/>
        </p:nvGrpSpPr>
        <p:grpSpPr>
          <a:xfrm rot="0">
            <a:off x="17566379" y="9647517"/>
            <a:ext cx="721621" cy="639483"/>
            <a:chOff x="0" y="0"/>
            <a:chExt cx="190057" cy="168424"/>
          </a:xfrm>
        </p:grpSpPr>
        <p:sp>
          <p:nvSpPr>
            <p:cNvPr id="42" name="Freeform 4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3" name="TextBox 4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33</a:t>
              </a:r>
              <a:endParaRPr lang="en-US" sz="2400">
                <a:solidFill>
                  <a:srgbClr val="FFFFFF"/>
                </a:solidFill>
                <a:latin typeface="Open Sans Medium"/>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5067478"/>
            <a:ext cx="9144000" cy="5219522"/>
          </a:xfrm>
          <a:custGeom>
            <a:avLst/>
            <a:gdLst/>
            <a:ahLst/>
            <a:cxnLst/>
            <a:rect l="l" t="t" r="r" b="b"/>
            <a:pathLst>
              <a:path w="9144000" h="5219522">
                <a:moveTo>
                  <a:pt x="0" y="0"/>
                </a:moveTo>
                <a:lnTo>
                  <a:pt x="9144000" y="0"/>
                </a:lnTo>
                <a:lnTo>
                  <a:pt x="9144000" y="5219522"/>
                </a:lnTo>
                <a:lnTo>
                  <a:pt x="0" y="5219522"/>
                </a:lnTo>
                <a:lnTo>
                  <a:pt x="0" y="0"/>
                </a:lnTo>
                <a:close/>
              </a:path>
            </a:pathLst>
          </a:custGeom>
          <a:blipFill>
            <a:blip r:embed="rId1"/>
            <a:stretch>
              <a:fillRect l="-7622" t="-4170" r="-31547"/>
            </a:stretch>
          </a:blipFill>
        </p:spPr>
      </p:sp>
      <p:sp>
        <p:nvSpPr>
          <p:cNvPr id="3" name="Freeform 3"/>
          <p:cNvSpPr/>
          <p:nvPr/>
        </p:nvSpPr>
        <p:spPr>
          <a:xfrm>
            <a:off x="9144000" y="0"/>
            <a:ext cx="9144000" cy="5883370"/>
          </a:xfrm>
          <a:custGeom>
            <a:avLst/>
            <a:gdLst/>
            <a:ahLst/>
            <a:cxnLst/>
            <a:rect l="l" t="t" r="r" b="b"/>
            <a:pathLst>
              <a:path w="9144000" h="5883370">
                <a:moveTo>
                  <a:pt x="0" y="0"/>
                </a:moveTo>
                <a:lnTo>
                  <a:pt x="9144000" y="0"/>
                </a:lnTo>
                <a:lnTo>
                  <a:pt x="9144000" y="5883370"/>
                </a:lnTo>
                <a:lnTo>
                  <a:pt x="0" y="5883370"/>
                </a:lnTo>
                <a:lnTo>
                  <a:pt x="0" y="0"/>
                </a:lnTo>
                <a:close/>
              </a:path>
            </a:pathLst>
          </a:custGeom>
          <a:blipFill>
            <a:blip r:embed="rId2"/>
            <a:stretch>
              <a:fillRect l="-12354" t="-11707" r="-33747"/>
            </a:stretch>
          </a:blipFill>
        </p:spPr>
      </p:sp>
      <p:sp>
        <p:nvSpPr>
          <p:cNvPr id="4" name="TextBox 4"/>
          <p:cNvSpPr txBox="1"/>
          <p:nvPr/>
        </p:nvSpPr>
        <p:spPr>
          <a:xfrm>
            <a:off x="1638300"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a:off x="154371" y="1143000"/>
            <a:ext cx="1177158" cy="0"/>
          </a:xfrm>
          <a:prstGeom prst="line">
            <a:avLst/>
          </a:prstGeom>
          <a:ln w="257175" cap="flat">
            <a:solidFill>
              <a:srgbClr val="0048A8"/>
            </a:solidFill>
            <a:prstDash val="solid"/>
            <a:headEnd type="none" w="sm" len="sm"/>
            <a:tailEnd type="triangle" w="lg" len="med"/>
          </a:ln>
        </p:spPr>
      </p:sp>
      <p:grpSp>
        <p:nvGrpSpPr>
          <p:cNvPr id="6" name="Group 6"/>
          <p:cNvGrpSpPr/>
          <p:nvPr/>
        </p:nvGrpSpPr>
        <p:grpSpPr>
          <a:xfrm rot="0">
            <a:off x="17566379" y="9647517"/>
            <a:ext cx="721621" cy="639483"/>
            <a:chOff x="0" y="0"/>
            <a:chExt cx="190057" cy="168424"/>
          </a:xfrm>
        </p:grpSpPr>
        <p:sp>
          <p:nvSpPr>
            <p:cNvPr id="7" name="Freeform 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8" name="TextBox 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34</a:t>
              </a:r>
              <a:endParaRPr lang="en-US" sz="2400">
                <a:solidFill>
                  <a:srgbClr val="FFFFFF"/>
                </a:solidFill>
                <a:latin typeface="Open Sans Medium"/>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43981" y="1676264"/>
            <a:ext cx="8330935" cy="3960609"/>
          </a:xfrm>
          <a:custGeom>
            <a:avLst/>
            <a:gdLst/>
            <a:ahLst/>
            <a:cxnLst/>
            <a:rect l="l" t="t" r="r" b="b"/>
            <a:pathLst>
              <a:path w="8330935" h="3960609">
                <a:moveTo>
                  <a:pt x="0" y="0"/>
                </a:moveTo>
                <a:lnTo>
                  <a:pt x="8330935" y="0"/>
                </a:lnTo>
                <a:lnTo>
                  <a:pt x="8330935" y="3960608"/>
                </a:lnTo>
                <a:lnTo>
                  <a:pt x="0" y="3960608"/>
                </a:lnTo>
                <a:lnTo>
                  <a:pt x="0" y="0"/>
                </a:lnTo>
                <a:close/>
              </a:path>
            </a:pathLst>
          </a:custGeom>
          <a:blipFill>
            <a:blip r:embed="rId1"/>
            <a:stretch>
              <a:fillRect/>
            </a:stretch>
          </a:blipFill>
        </p:spPr>
      </p:sp>
      <p:sp>
        <p:nvSpPr>
          <p:cNvPr id="3" name="AutoShape 3"/>
          <p:cNvSpPr/>
          <p:nvPr/>
        </p:nvSpPr>
        <p:spPr>
          <a:xfrm>
            <a:off x="491677" y="900112"/>
            <a:ext cx="1177158" cy="0"/>
          </a:xfrm>
          <a:prstGeom prst="line">
            <a:avLst/>
          </a:prstGeom>
          <a:ln w="257175" cap="flat">
            <a:solidFill>
              <a:srgbClr val="0048A8"/>
            </a:solidFill>
            <a:prstDash val="solid"/>
            <a:headEnd type="none" w="sm" len="sm"/>
            <a:tailEnd type="triangle" w="lg" len="med"/>
          </a:ln>
        </p:spPr>
      </p:sp>
      <p:sp>
        <p:nvSpPr>
          <p:cNvPr id="4" name="Freeform 4"/>
          <p:cNvSpPr/>
          <p:nvPr/>
        </p:nvSpPr>
        <p:spPr>
          <a:xfrm>
            <a:off x="9305513" y="1362192"/>
            <a:ext cx="7953787" cy="3781308"/>
          </a:xfrm>
          <a:custGeom>
            <a:avLst/>
            <a:gdLst/>
            <a:ahLst/>
            <a:cxnLst/>
            <a:rect l="l" t="t" r="r" b="b"/>
            <a:pathLst>
              <a:path w="7953787" h="3781308">
                <a:moveTo>
                  <a:pt x="0" y="0"/>
                </a:moveTo>
                <a:lnTo>
                  <a:pt x="7953787" y="0"/>
                </a:lnTo>
                <a:lnTo>
                  <a:pt x="7953787" y="3781308"/>
                </a:lnTo>
                <a:lnTo>
                  <a:pt x="0" y="3781308"/>
                </a:lnTo>
                <a:lnTo>
                  <a:pt x="0" y="0"/>
                </a:lnTo>
                <a:close/>
              </a:path>
            </a:pathLst>
          </a:custGeom>
          <a:blipFill>
            <a:blip r:embed="rId2"/>
            <a:stretch>
              <a:fillRect/>
            </a:stretch>
          </a:blipFill>
        </p:spPr>
      </p:sp>
      <p:sp>
        <p:nvSpPr>
          <p:cNvPr id="5" name="Freeform 5"/>
          <p:cNvSpPr/>
          <p:nvPr/>
        </p:nvSpPr>
        <p:spPr>
          <a:xfrm>
            <a:off x="491677" y="5996105"/>
            <a:ext cx="8083239" cy="3842851"/>
          </a:xfrm>
          <a:custGeom>
            <a:avLst/>
            <a:gdLst/>
            <a:ahLst/>
            <a:cxnLst/>
            <a:rect l="l" t="t" r="r" b="b"/>
            <a:pathLst>
              <a:path w="8083239" h="3842851">
                <a:moveTo>
                  <a:pt x="0" y="0"/>
                </a:moveTo>
                <a:lnTo>
                  <a:pt x="8083239" y="0"/>
                </a:lnTo>
                <a:lnTo>
                  <a:pt x="8083239" y="3842852"/>
                </a:lnTo>
                <a:lnTo>
                  <a:pt x="0" y="3842852"/>
                </a:lnTo>
                <a:lnTo>
                  <a:pt x="0" y="0"/>
                </a:lnTo>
                <a:close/>
              </a:path>
            </a:pathLst>
          </a:custGeom>
          <a:blipFill>
            <a:blip r:embed="rId3"/>
            <a:stretch>
              <a:fillRect/>
            </a:stretch>
          </a:blipFill>
        </p:spPr>
      </p:sp>
      <p:sp>
        <p:nvSpPr>
          <p:cNvPr id="6" name="Freeform 6"/>
          <p:cNvSpPr/>
          <p:nvPr/>
        </p:nvSpPr>
        <p:spPr>
          <a:xfrm>
            <a:off x="9392361" y="5996105"/>
            <a:ext cx="7866939" cy="3740020"/>
          </a:xfrm>
          <a:custGeom>
            <a:avLst/>
            <a:gdLst/>
            <a:ahLst/>
            <a:cxnLst/>
            <a:rect l="l" t="t" r="r" b="b"/>
            <a:pathLst>
              <a:path w="7866939" h="3740020">
                <a:moveTo>
                  <a:pt x="0" y="0"/>
                </a:moveTo>
                <a:lnTo>
                  <a:pt x="7866939" y="0"/>
                </a:lnTo>
                <a:lnTo>
                  <a:pt x="7866939" y="3740020"/>
                </a:lnTo>
                <a:lnTo>
                  <a:pt x="0" y="3740020"/>
                </a:lnTo>
                <a:lnTo>
                  <a:pt x="0" y="0"/>
                </a:lnTo>
                <a:close/>
              </a:path>
            </a:pathLst>
          </a:custGeom>
          <a:blipFill>
            <a:blip r:embed="rId4"/>
            <a:stretch>
              <a:fillRect/>
            </a:stretch>
          </a:blipFill>
        </p:spPr>
      </p:sp>
      <p:sp>
        <p:nvSpPr>
          <p:cNvPr id="7" name="TextBox 7"/>
          <p:cNvSpPr txBox="1"/>
          <p:nvPr/>
        </p:nvSpPr>
        <p:spPr>
          <a:xfrm>
            <a:off x="2079333" y="500062"/>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grpSp>
        <p:nvGrpSpPr>
          <p:cNvPr id="8" name="Group 8"/>
          <p:cNvGrpSpPr/>
          <p:nvPr/>
        </p:nvGrpSpPr>
        <p:grpSpPr>
          <a:xfrm rot="0">
            <a:off x="17566379" y="9647517"/>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35</a:t>
              </a:r>
              <a:endParaRPr lang="en-US" sz="2400">
                <a:solidFill>
                  <a:srgbClr val="FFFFFF"/>
                </a:solidFill>
                <a:latin typeface="Open Sans Medium"/>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538" y="695874"/>
            <a:ext cx="7138154" cy="3393549"/>
          </a:xfrm>
          <a:custGeom>
            <a:avLst/>
            <a:gdLst/>
            <a:ahLst/>
            <a:cxnLst/>
            <a:rect l="l" t="t" r="r" b="b"/>
            <a:pathLst>
              <a:path w="7138154" h="3393549">
                <a:moveTo>
                  <a:pt x="0" y="0"/>
                </a:moveTo>
                <a:lnTo>
                  <a:pt x="7138154" y="0"/>
                </a:lnTo>
                <a:lnTo>
                  <a:pt x="7138154" y="3393549"/>
                </a:lnTo>
                <a:lnTo>
                  <a:pt x="0" y="3393549"/>
                </a:lnTo>
                <a:lnTo>
                  <a:pt x="0" y="0"/>
                </a:lnTo>
                <a:close/>
              </a:path>
            </a:pathLst>
          </a:custGeom>
          <a:blipFill>
            <a:blip r:embed="rId1"/>
            <a:stretch>
              <a:fillRect/>
            </a:stretch>
          </a:blipFill>
        </p:spPr>
      </p:sp>
      <p:sp>
        <p:nvSpPr>
          <p:cNvPr id="3" name="Freeform 3"/>
          <p:cNvSpPr/>
          <p:nvPr/>
        </p:nvSpPr>
        <p:spPr>
          <a:xfrm>
            <a:off x="9310839" y="695874"/>
            <a:ext cx="7948461" cy="3778777"/>
          </a:xfrm>
          <a:custGeom>
            <a:avLst/>
            <a:gdLst/>
            <a:ahLst/>
            <a:cxnLst/>
            <a:rect l="l" t="t" r="r" b="b"/>
            <a:pathLst>
              <a:path w="7948461" h="3778777">
                <a:moveTo>
                  <a:pt x="0" y="0"/>
                </a:moveTo>
                <a:lnTo>
                  <a:pt x="7948461" y="0"/>
                </a:lnTo>
                <a:lnTo>
                  <a:pt x="7948461" y="3778777"/>
                </a:lnTo>
                <a:lnTo>
                  <a:pt x="0" y="3778777"/>
                </a:lnTo>
                <a:lnTo>
                  <a:pt x="0" y="0"/>
                </a:lnTo>
                <a:close/>
              </a:path>
            </a:pathLst>
          </a:custGeom>
          <a:blipFill>
            <a:blip r:embed="rId2"/>
            <a:stretch>
              <a:fillRect/>
            </a:stretch>
          </a:blipFill>
        </p:spPr>
      </p:sp>
      <p:sp>
        <p:nvSpPr>
          <p:cNvPr id="4" name="Freeform 4"/>
          <p:cNvSpPr/>
          <p:nvPr/>
        </p:nvSpPr>
        <p:spPr>
          <a:xfrm>
            <a:off x="615978" y="5383362"/>
            <a:ext cx="8694861" cy="4133622"/>
          </a:xfrm>
          <a:custGeom>
            <a:avLst/>
            <a:gdLst/>
            <a:ahLst/>
            <a:cxnLst/>
            <a:rect l="l" t="t" r="r" b="b"/>
            <a:pathLst>
              <a:path w="8694861" h="4133622">
                <a:moveTo>
                  <a:pt x="0" y="0"/>
                </a:moveTo>
                <a:lnTo>
                  <a:pt x="8694861" y="0"/>
                </a:lnTo>
                <a:lnTo>
                  <a:pt x="8694861" y="4133622"/>
                </a:lnTo>
                <a:lnTo>
                  <a:pt x="0" y="4133622"/>
                </a:lnTo>
                <a:lnTo>
                  <a:pt x="0" y="0"/>
                </a:lnTo>
                <a:close/>
              </a:path>
            </a:pathLst>
          </a:custGeom>
          <a:blipFill>
            <a:blip r:embed="rId3"/>
            <a:stretch>
              <a:fillRect/>
            </a:stretch>
          </a:blipFill>
        </p:spPr>
      </p:sp>
      <p:sp>
        <p:nvSpPr>
          <p:cNvPr id="5" name="Freeform 5"/>
          <p:cNvSpPr/>
          <p:nvPr/>
        </p:nvSpPr>
        <p:spPr>
          <a:xfrm>
            <a:off x="9882314" y="6009893"/>
            <a:ext cx="7376986" cy="3507092"/>
          </a:xfrm>
          <a:custGeom>
            <a:avLst/>
            <a:gdLst/>
            <a:ahLst/>
            <a:cxnLst/>
            <a:rect l="l" t="t" r="r" b="b"/>
            <a:pathLst>
              <a:path w="7376986" h="3507092">
                <a:moveTo>
                  <a:pt x="0" y="0"/>
                </a:moveTo>
                <a:lnTo>
                  <a:pt x="7376986" y="0"/>
                </a:lnTo>
                <a:lnTo>
                  <a:pt x="7376986" y="3507091"/>
                </a:lnTo>
                <a:lnTo>
                  <a:pt x="0" y="3507091"/>
                </a:lnTo>
                <a:lnTo>
                  <a:pt x="0" y="0"/>
                </a:lnTo>
                <a:close/>
              </a:path>
            </a:pathLst>
          </a:custGeom>
          <a:blipFill>
            <a:blip r:embed="rId4"/>
            <a:stretch>
              <a:fillRect/>
            </a:stretch>
          </a:blipFill>
        </p:spPr>
      </p:sp>
      <p:grpSp>
        <p:nvGrpSpPr>
          <p:cNvPr id="6" name="Group 6"/>
          <p:cNvGrpSpPr/>
          <p:nvPr/>
        </p:nvGrpSpPr>
        <p:grpSpPr>
          <a:xfrm rot="0">
            <a:off x="17566379" y="9647517"/>
            <a:ext cx="721621" cy="639483"/>
            <a:chOff x="0" y="0"/>
            <a:chExt cx="190057" cy="168424"/>
          </a:xfrm>
        </p:grpSpPr>
        <p:sp>
          <p:nvSpPr>
            <p:cNvPr id="7" name="Freeform 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8" name="TextBox 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36</a:t>
              </a:r>
              <a:endParaRPr lang="en-US" sz="2400">
                <a:solidFill>
                  <a:srgbClr val="FFFFFF"/>
                </a:solidFill>
                <a:latin typeface="Open Sans Medium"/>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425559" y="5663958"/>
            <a:ext cx="9436882"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BOKEH</a:t>
            </a:r>
            <a:endParaRPr lang="en-US" sz="8530">
              <a:solidFill>
                <a:srgbClr val="FFFFFF"/>
              </a:solidFill>
              <a:latin typeface="IBM Plex Sans Bold" panose="020B0803050203000203"/>
            </a:endParaRPr>
          </a:p>
        </p:txBody>
      </p:sp>
      <p:grpSp>
        <p:nvGrpSpPr>
          <p:cNvPr id="9" name="Group 9"/>
          <p:cNvGrpSpPr/>
          <p:nvPr/>
        </p:nvGrpSpPr>
        <p:grpSpPr>
          <a:xfrm rot="0">
            <a:off x="17537804" y="9647517"/>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37</a:t>
              </a:r>
              <a:endParaRPr lang="en-US" sz="2400">
                <a:solidFill>
                  <a:srgbClr val="FFFFFF"/>
                </a:solidFill>
                <a:latin typeface="Open Sans Medium"/>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38</a:t>
              </a:r>
              <a:endParaRPr lang="en-US" sz="2400">
                <a:solidFill>
                  <a:srgbClr val="FFFFFF"/>
                </a:solidFill>
                <a:latin typeface="Open Sans Medium"/>
              </a:endParaRPr>
            </a:p>
          </p:txBody>
        </p:sp>
      </p:grpSp>
      <p:sp>
        <p:nvSpPr>
          <p:cNvPr id="6" name="TextBox 6"/>
          <p:cNvSpPr txBox="1"/>
          <p:nvPr/>
        </p:nvSpPr>
        <p:spPr>
          <a:xfrm>
            <a:off x="5024896" y="1676010"/>
            <a:ext cx="9138412" cy="705947"/>
          </a:xfrm>
          <a:prstGeom prst="rect">
            <a:avLst/>
          </a:prstGeom>
        </p:spPr>
        <p:txBody>
          <a:bodyPr lIns="0" tIns="0" rIns="0" bIns="0" rtlCol="0" anchor="t">
            <a:spAutoFit/>
          </a:bodyPr>
          <a:lstStyle/>
          <a:p>
            <a:pPr>
              <a:lnSpc>
                <a:spcPts val="5715"/>
              </a:lnSpc>
            </a:pPr>
            <a:r>
              <a:rPr lang="en-US" sz="4080">
                <a:solidFill>
                  <a:srgbClr val="0048A8"/>
                </a:solidFill>
                <a:latin typeface="Barlow Semi-Bold" panose="00000700000000000000"/>
              </a:rPr>
              <a:t>pour Install Bokeh utiliser</a:t>
            </a:r>
            <a:endParaRPr lang="en-US" sz="4080">
              <a:solidFill>
                <a:srgbClr val="0048A8"/>
              </a:solidFill>
              <a:latin typeface="Barlow Semi-Bold" panose="00000700000000000000"/>
            </a:endParaRPr>
          </a:p>
        </p:txBody>
      </p:sp>
      <p:sp>
        <p:nvSpPr>
          <p:cNvPr id="7" name="TextBox 7"/>
          <p:cNvSpPr txBox="1"/>
          <p:nvPr/>
        </p:nvSpPr>
        <p:spPr>
          <a:xfrm>
            <a:off x="2484782" y="1532318"/>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1.</a:t>
            </a:r>
            <a:endParaRPr lang="en-US" sz="5710">
              <a:solidFill>
                <a:srgbClr val="FFDE59"/>
              </a:solidFill>
              <a:latin typeface="Barlow Bold" panose="00000800000000000000"/>
            </a:endParaRPr>
          </a:p>
        </p:txBody>
      </p:sp>
      <p:sp>
        <p:nvSpPr>
          <p:cNvPr id="8" name="TextBox 8"/>
          <p:cNvSpPr txBox="1"/>
          <p:nvPr/>
        </p:nvSpPr>
        <p:spPr>
          <a:xfrm>
            <a:off x="5024896" y="2633295"/>
            <a:ext cx="5827365" cy="514350"/>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Open Sans Medium"/>
              </a:rPr>
              <a:t>pip install Bokeh</a:t>
            </a:r>
            <a:endParaRPr lang="en-US" sz="3500">
              <a:solidFill>
                <a:srgbClr val="000000"/>
              </a:solidFill>
              <a:latin typeface="Open Sans Medium"/>
            </a:endParaRPr>
          </a:p>
        </p:txBody>
      </p:sp>
      <p:sp>
        <p:nvSpPr>
          <p:cNvPr id="9" name="TextBox 9"/>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Bokeh</a:t>
            </a:r>
            <a:endParaRPr lang="en-US" sz="7285">
              <a:solidFill>
                <a:srgbClr val="0B1320"/>
              </a:solidFill>
              <a:latin typeface="League Spartan" panose="00000800000000000000"/>
            </a:endParaRPr>
          </a:p>
        </p:txBody>
      </p:sp>
      <p:sp>
        <p:nvSpPr>
          <p:cNvPr id="10" name="TextBox 10"/>
          <p:cNvSpPr txBox="1"/>
          <p:nvPr/>
        </p:nvSpPr>
        <p:spPr>
          <a:xfrm>
            <a:off x="5024896" y="3855101"/>
            <a:ext cx="9138412" cy="705947"/>
          </a:xfrm>
          <a:prstGeom prst="rect">
            <a:avLst/>
          </a:prstGeom>
        </p:spPr>
        <p:txBody>
          <a:bodyPr lIns="0" tIns="0" rIns="0" bIns="0" rtlCol="0" anchor="t">
            <a:spAutoFit/>
          </a:bodyPr>
          <a:lstStyle/>
          <a:p>
            <a:pPr>
              <a:lnSpc>
                <a:spcPts val="5715"/>
              </a:lnSpc>
            </a:pPr>
            <a:r>
              <a:rPr lang="en-US" sz="4080">
                <a:solidFill>
                  <a:srgbClr val="0048A8"/>
                </a:solidFill>
                <a:latin typeface="Barlow Semi-Bold" panose="00000700000000000000"/>
              </a:rPr>
              <a:t>from bokeh.plotting import figure, show </a:t>
            </a:r>
            <a:endParaRPr lang="en-US" sz="4080">
              <a:solidFill>
                <a:srgbClr val="0048A8"/>
              </a:solidFill>
              <a:latin typeface="Barlow Semi-Bold" panose="00000700000000000000"/>
            </a:endParaRPr>
          </a:p>
        </p:txBody>
      </p:sp>
      <p:sp>
        <p:nvSpPr>
          <p:cNvPr id="11" name="TextBox 11"/>
          <p:cNvSpPr txBox="1"/>
          <p:nvPr/>
        </p:nvSpPr>
        <p:spPr>
          <a:xfrm>
            <a:off x="2484782" y="3711408"/>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2.</a:t>
            </a:r>
            <a:endParaRPr lang="en-US" sz="5710">
              <a:solidFill>
                <a:srgbClr val="FFDE59"/>
              </a:solidFill>
              <a:latin typeface="Barlow Bold" panose="00000800000000000000"/>
            </a:endParaRPr>
          </a:p>
        </p:txBody>
      </p:sp>
      <p:sp>
        <p:nvSpPr>
          <p:cNvPr id="12" name="TextBox 12"/>
          <p:cNvSpPr txBox="1"/>
          <p:nvPr/>
        </p:nvSpPr>
        <p:spPr>
          <a:xfrm>
            <a:off x="533400" y="4918949"/>
            <a:ext cx="16516586" cy="2359660"/>
          </a:xfrm>
          <a:prstGeom prst="rect">
            <a:avLst/>
          </a:prstGeom>
        </p:spPr>
        <p:txBody>
          <a:bodyPr lIns="0" tIns="0" rIns="0" bIns="0" rtlCol="0" anchor="t">
            <a:spAutoFit/>
          </a:bodyPr>
          <a:lstStyle/>
          <a:p>
            <a:pPr algn="ctr">
              <a:lnSpc>
                <a:spcPts val="3680"/>
              </a:lnSpc>
            </a:pPr>
            <a:r>
              <a:rPr lang="en-US" sz="3065">
                <a:solidFill>
                  <a:srgbClr val="1848A0"/>
                </a:solidFill>
                <a:latin typeface="Open Sans Medium"/>
              </a:rPr>
              <a:t>figure </a:t>
            </a:r>
            <a:r>
              <a:rPr lang="en-US" sz="3065">
                <a:solidFill>
                  <a:srgbClr val="000000"/>
                </a:solidFill>
                <a:latin typeface="Open Sans Medium"/>
              </a:rPr>
              <a:t>: Une fonction Bokeh utilisée pour créer une figure où vous pouvez ajouter des glyphes (comme des cercles, des lignes, etc.) et des éléments de légende.</a:t>
            </a:r>
            <a:endParaRPr lang="en-US" sz="3065">
              <a:solidFill>
                <a:srgbClr val="000000"/>
              </a:solidFill>
              <a:latin typeface="Open Sans Medium"/>
            </a:endParaRPr>
          </a:p>
          <a:p>
            <a:pPr algn="ctr">
              <a:lnSpc>
                <a:spcPts val="3680"/>
              </a:lnSpc>
            </a:pPr>
            <a:r>
              <a:rPr lang="en-US" sz="3065">
                <a:solidFill>
                  <a:srgbClr val="1848A0"/>
                </a:solidFill>
                <a:latin typeface="Open Sans Medium"/>
              </a:rPr>
              <a:t>show</a:t>
            </a:r>
            <a:r>
              <a:rPr lang="en-US" sz="3065">
                <a:solidFill>
                  <a:srgbClr val="000000"/>
                </a:solidFill>
                <a:latin typeface="Open Sans Medium"/>
              </a:rPr>
              <a:t> : Une fonction Bokeh pour afficher une figure dans le notebook ou dans une fenêtre de navigateur.</a:t>
            </a:r>
            <a:endParaRPr lang="en-US" sz="3065">
              <a:solidFill>
                <a:srgbClr val="000000"/>
              </a:solidFill>
              <a:latin typeface="Open Sans Medium"/>
            </a:endParaRPr>
          </a:p>
          <a:p>
            <a:pPr algn="ctr">
              <a:lnSpc>
                <a:spcPts val="3680"/>
              </a:lnSpc>
              <a:spcBef>
                <a:spcPct val="0"/>
              </a:spcBef>
            </a:pPr>
          </a:p>
        </p:txBody>
      </p:sp>
      <p:sp>
        <p:nvSpPr>
          <p:cNvPr id="13" name="TextBox 13"/>
          <p:cNvSpPr txBox="1"/>
          <p:nvPr/>
        </p:nvSpPr>
        <p:spPr>
          <a:xfrm>
            <a:off x="5024896" y="7081942"/>
            <a:ext cx="9138412" cy="705947"/>
          </a:xfrm>
          <a:prstGeom prst="rect">
            <a:avLst/>
          </a:prstGeom>
        </p:spPr>
        <p:txBody>
          <a:bodyPr lIns="0" tIns="0" rIns="0" bIns="0" rtlCol="0" anchor="t">
            <a:spAutoFit/>
          </a:bodyPr>
          <a:lstStyle/>
          <a:p>
            <a:pPr>
              <a:lnSpc>
                <a:spcPts val="5715"/>
              </a:lnSpc>
            </a:pPr>
            <a:r>
              <a:rPr lang="en-US" sz="4080">
                <a:solidFill>
                  <a:srgbClr val="0048A8"/>
                </a:solidFill>
                <a:latin typeface="Barlow Semi-Bold" panose="00000700000000000000"/>
              </a:rPr>
              <a:t>import numpy as np :</a:t>
            </a:r>
            <a:endParaRPr lang="en-US" sz="4080">
              <a:solidFill>
                <a:srgbClr val="0048A8"/>
              </a:solidFill>
              <a:latin typeface="Barlow Semi-Bold" panose="00000700000000000000"/>
            </a:endParaRPr>
          </a:p>
        </p:txBody>
      </p:sp>
      <p:sp>
        <p:nvSpPr>
          <p:cNvPr id="14" name="TextBox 14"/>
          <p:cNvSpPr txBox="1"/>
          <p:nvPr/>
        </p:nvSpPr>
        <p:spPr>
          <a:xfrm>
            <a:off x="2484782" y="6938249"/>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3.</a:t>
            </a:r>
            <a:endParaRPr lang="en-US" sz="5710">
              <a:solidFill>
                <a:srgbClr val="FFDE59"/>
              </a:solidFill>
              <a:latin typeface="Barlow Bold" panose="00000800000000000000"/>
            </a:endParaRPr>
          </a:p>
        </p:txBody>
      </p:sp>
      <p:sp>
        <p:nvSpPr>
          <p:cNvPr id="15" name="TextBox 15"/>
          <p:cNvSpPr txBox="1"/>
          <p:nvPr/>
        </p:nvSpPr>
        <p:spPr>
          <a:xfrm>
            <a:off x="533400" y="8155315"/>
            <a:ext cx="17412840" cy="1038225"/>
          </a:xfrm>
          <a:prstGeom prst="rect">
            <a:avLst/>
          </a:prstGeom>
        </p:spPr>
        <p:txBody>
          <a:bodyPr lIns="0" tIns="0" rIns="0" bIns="0" rtlCol="0" anchor="t">
            <a:spAutoFit/>
          </a:bodyPr>
          <a:lstStyle/>
          <a:p>
            <a:pPr algn="ctr">
              <a:lnSpc>
                <a:spcPts val="4200"/>
              </a:lnSpc>
              <a:spcBef>
                <a:spcPct val="0"/>
              </a:spcBef>
            </a:pPr>
            <a:r>
              <a:rPr lang="en-US" sz="3500">
                <a:solidFill>
                  <a:srgbClr val="1848A0"/>
                </a:solidFill>
                <a:latin typeface="Open Sans Medium"/>
              </a:rPr>
              <a:t>numpy </a:t>
            </a:r>
            <a:r>
              <a:rPr lang="en-US" sz="3500">
                <a:solidFill>
                  <a:srgbClr val="000000"/>
                </a:solidFill>
                <a:latin typeface="Open Sans Medium"/>
              </a:rPr>
              <a:t>: Une bibliothèque Python utilisée pour travailler avec des tableaux et des opérations mathématiques. </a:t>
            </a:r>
            <a:endParaRPr lang="en-US" sz="3500">
              <a:solidFill>
                <a:srgbClr val="000000"/>
              </a:solidFill>
              <a:latin typeface="Open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3400" y="1637093"/>
            <a:ext cx="1494277" cy="0"/>
          </a:xfrm>
          <a:prstGeom prst="line">
            <a:avLst/>
          </a:prstGeom>
          <a:ln w="114300" cap="flat">
            <a:solidFill>
              <a:srgbClr val="0B1320"/>
            </a:solidFill>
            <a:prstDash val="solid"/>
            <a:headEnd type="none" w="sm" len="sm"/>
            <a:tailEnd type="none" w="sm" len="sm"/>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39</a:t>
              </a:r>
              <a:endParaRPr lang="en-US" sz="2400">
                <a:solidFill>
                  <a:srgbClr val="FFFFFF"/>
                </a:solidFill>
                <a:latin typeface="Open Sans Medium"/>
              </a:endParaRPr>
            </a:p>
          </p:txBody>
        </p:sp>
      </p:grpSp>
      <p:sp>
        <p:nvSpPr>
          <p:cNvPr id="6" name="TextBox 6"/>
          <p:cNvSpPr txBox="1"/>
          <p:nvPr/>
        </p:nvSpPr>
        <p:spPr>
          <a:xfrm>
            <a:off x="3714221" y="2454391"/>
            <a:ext cx="13378448" cy="755477"/>
          </a:xfrm>
          <a:prstGeom prst="rect">
            <a:avLst/>
          </a:prstGeom>
        </p:spPr>
        <p:txBody>
          <a:bodyPr lIns="0" tIns="0" rIns="0" bIns="0" rtlCol="0" anchor="t">
            <a:spAutoFit/>
          </a:bodyPr>
          <a:lstStyle/>
          <a:p>
            <a:pPr>
              <a:lnSpc>
                <a:spcPts val="6135"/>
              </a:lnSpc>
            </a:pPr>
            <a:r>
              <a:rPr lang="en-US" sz="4380">
                <a:solidFill>
                  <a:srgbClr val="0048A8"/>
                </a:solidFill>
                <a:latin typeface="Barlow Semi-Bold" panose="00000700000000000000"/>
              </a:rPr>
              <a:t> from bokeh.models import ColumnDataSource, Title :</a:t>
            </a:r>
            <a:endParaRPr lang="en-US" sz="4380">
              <a:solidFill>
                <a:srgbClr val="0048A8"/>
              </a:solidFill>
              <a:latin typeface="Barlow Semi-Bold" panose="00000700000000000000"/>
            </a:endParaRPr>
          </a:p>
        </p:txBody>
      </p:sp>
      <p:sp>
        <p:nvSpPr>
          <p:cNvPr id="7" name="TextBox 7"/>
          <p:cNvSpPr txBox="1"/>
          <p:nvPr/>
        </p:nvSpPr>
        <p:spPr>
          <a:xfrm>
            <a:off x="2059713" y="2342659"/>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4.</a:t>
            </a:r>
            <a:endParaRPr lang="en-US" sz="5710">
              <a:solidFill>
                <a:srgbClr val="FFDE59"/>
              </a:solidFill>
              <a:latin typeface="Barlow Bold" panose="00000800000000000000"/>
            </a:endParaRPr>
          </a:p>
        </p:txBody>
      </p:sp>
      <p:sp>
        <p:nvSpPr>
          <p:cNvPr id="8" name="TextBox 8"/>
          <p:cNvSpPr txBox="1"/>
          <p:nvPr/>
        </p:nvSpPr>
        <p:spPr>
          <a:xfrm>
            <a:off x="894210" y="3581371"/>
            <a:ext cx="17052029" cy="1857375"/>
          </a:xfrm>
          <a:prstGeom prst="rect">
            <a:avLst/>
          </a:prstGeom>
        </p:spPr>
        <p:txBody>
          <a:bodyPr lIns="0" tIns="0" rIns="0" bIns="0" rtlCol="0" anchor="t">
            <a:spAutoFit/>
          </a:bodyPr>
          <a:lstStyle/>
          <a:p>
            <a:pPr>
              <a:lnSpc>
                <a:spcPts val="4920"/>
              </a:lnSpc>
            </a:pPr>
            <a:r>
              <a:rPr lang="en-US" sz="4100">
                <a:solidFill>
                  <a:srgbClr val="1848A0"/>
                </a:solidFill>
                <a:latin typeface="Open Sans Medium"/>
              </a:rPr>
              <a:t>ColumnDataSource</a:t>
            </a:r>
            <a:r>
              <a:rPr lang="en-US" sz="4100">
                <a:solidFill>
                  <a:srgbClr val="000000"/>
                </a:solidFill>
                <a:latin typeface="Open Sans Medium"/>
              </a:rPr>
              <a:t> : Un objet Bokeh utilisé pour stocker et gérer les données à afficher dans la figure. </a:t>
            </a:r>
            <a:endParaRPr lang="en-US" sz="4100">
              <a:solidFill>
                <a:srgbClr val="000000"/>
              </a:solidFill>
              <a:latin typeface="Open Sans Medium"/>
            </a:endParaRPr>
          </a:p>
          <a:p>
            <a:pPr>
              <a:lnSpc>
                <a:spcPts val="4920"/>
              </a:lnSpc>
            </a:pPr>
            <a:r>
              <a:rPr lang="en-US" sz="4100">
                <a:solidFill>
                  <a:srgbClr val="1848A0"/>
                </a:solidFill>
                <a:latin typeface="Open Sans Medium"/>
              </a:rPr>
              <a:t>Title </a:t>
            </a:r>
            <a:r>
              <a:rPr lang="en-US" sz="4100">
                <a:solidFill>
                  <a:srgbClr val="000000"/>
                </a:solidFill>
                <a:latin typeface="Open Sans Medium"/>
              </a:rPr>
              <a:t>: Un modèle de Bokeh pour créer des titres pour les graphiques.</a:t>
            </a:r>
            <a:endParaRPr lang="en-US" sz="4100">
              <a:solidFill>
                <a:srgbClr val="000000"/>
              </a:solidFill>
              <a:latin typeface="Open Sans Medium"/>
            </a:endParaRPr>
          </a:p>
        </p:txBody>
      </p:sp>
      <p:sp>
        <p:nvSpPr>
          <p:cNvPr id="9" name="TextBox 9"/>
          <p:cNvSpPr txBox="1"/>
          <p:nvPr/>
        </p:nvSpPr>
        <p:spPr>
          <a:xfrm>
            <a:off x="533400" y="410782"/>
            <a:ext cx="7163160" cy="1169160"/>
          </a:xfrm>
          <a:prstGeom prst="rect">
            <a:avLst/>
          </a:prstGeom>
        </p:spPr>
        <p:txBody>
          <a:bodyPr lIns="0" tIns="0" rIns="0" bIns="0" rtlCol="0" anchor="t">
            <a:spAutoFit/>
          </a:bodyPr>
          <a:lstStyle/>
          <a:p>
            <a:pPr>
              <a:lnSpc>
                <a:spcPts val="9470"/>
              </a:lnSpc>
            </a:pPr>
            <a:r>
              <a:rPr lang="en-US" sz="7285">
                <a:solidFill>
                  <a:srgbClr val="0B1320"/>
                </a:solidFill>
                <a:latin typeface="League Spartan" panose="00000800000000000000"/>
              </a:rPr>
              <a:t>Bokeh</a:t>
            </a:r>
            <a:endParaRPr lang="en-US" sz="7285">
              <a:solidFill>
                <a:srgbClr val="0B1320"/>
              </a:solidFill>
              <a:latin typeface="League Spartan" panose="00000800000000000000"/>
            </a:endParaRPr>
          </a:p>
        </p:txBody>
      </p:sp>
      <p:sp>
        <p:nvSpPr>
          <p:cNvPr id="10" name="TextBox 10"/>
          <p:cNvSpPr txBox="1"/>
          <p:nvPr/>
        </p:nvSpPr>
        <p:spPr>
          <a:xfrm>
            <a:off x="3907469" y="5968216"/>
            <a:ext cx="11025511" cy="755477"/>
          </a:xfrm>
          <a:prstGeom prst="rect">
            <a:avLst/>
          </a:prstGeom>
        </p:spPr>
        <p:txBody>
          <a:bodyPr lIns="0" tIns="0" rIns="0" bIns="0" rtlCol="0" anchor="t">
            <a:spAutoFit/>
          </a:bodyPr>
          <a:lstStyle/>
          <a:p>
            <a:pPr>
              <a:lnSpc>
                <a:spcPts val="6135"/>
              </a:lnSpc>
            </a:pPr>
            <a:r>
              <a:rPr lang="en-US" sz="4380">
                <a:solidFill>
                  <a:srgbClr val="0048A8"/>
                </a:solidFill>
                <a:latin typeface="Barlow Semi-Bold" panose="00000700000000000000"/>
              </a:rPr>
              <a:t>from bokeh.io import push_notebook :</a:t>
            </a:r>
            <a:endParaRPr lang="en-US" sz="4380">
              <a:solidFill>
                <a:srgbClr val="0048A8"/>
              </a:solidFill>
              <a:latin typeface="Barlow Semi-Bold" panose="00000700000000000000"/>
            </a:endParaRPr>
          </a:p>
        </p:txBody>
      </p:sp>
      <p:sp>
        <p:nvSpPr>
          <p:cNvPr id="11" name="TextBox 11"/>
          <p:cNvSpPr txBox="1"/>
          <p:nvPr/>
        </p:nvSpPr>
        <p:spPr>
          <a:xfrm>
            <a:off x="2027677" y="5856484"/>
            <a:ext cx="1654508" cy="969416"/>
          </a:xfrm>
          <a:prstGeom prst="rect">
            <a:avLst/>
          </a:prstGeom>
        </p:spPr>
        <p:txBody>
          <a:bodyPr lIns="0" tIns="0" rIns="0" bIns="0" rtlCol="0" anchor="t">
            <a:spAutoFit/>
          </a:bodyPr>
          <a:lstStyle/>
          <a:p>
            <a:pPr algn="ctr">
              <a:lnSpc>
                <a:spcPts val="7990"/>
              </a:lnSpc>
              <a:spcBef>
                <a:spcPct val="0"/>
              </a:spcBef>
            </a:pPr>
            <a:r>
              <a:rPr lang="en-US" sz="5710">
                <a:solidFill>
                  <a:srgbClr val="FFDE59"/>
                </a:solidFill>
                <a:latin typeface="Barlow Bold" panose="00000800000000000000"/>
              </a:rPr>
              <a:t>5.</a:t>
            </a:r>
            <a:endParaRPr lang="en-US" sz="5710">
              <a:solidFill>
                <a:srgbClr val="FFDE59"/>
              </a:solidFill>
              <a:latin typeface="Barlow Bold" panose="00000800000000000000"/>
            </a:endParaRPr>
          </a:p>
        </p:txBody>
      </p:sp>
      <p:sp>
        <p:nvSpPr>
          <p:cNvPr id="12" name="TextBox 12"/>
          <p:cNvSpPr txBox="1"/>
          <p:nvPr/>
        </p:nvSpPr>
        <p:spPr>
          <a:xfrm>
            <a:off x="894210" y="7159487"/>
            <a:ext cx="16691219" cy="1238250"/>
          </a:xfrm>
          <a:prstGeom prst="rect">
            <a:avLst/>
          </a:prstGeom>
        </p:spPr>
        <p:txBody>
          <a:bodyPr lIns="0" tIns="0" rIns="0" bIns="0" rtlCol="0" anchor="t">
            <a:spAutoFit/>
          </a:bodyPr>
          <a:lstStyle/>
          <a:p>
            <a:pPr>
              <a:lnSpc>
                <a:spcPts val="4920"/>
              </a:lnSpc>
            </a:pPr>
            <a:r>
              <a:rPr lang="en-US" sz="4100">
                <a:solidFill>
                  <a:srgbClr val="1848A0"/>
                </a:solidFill>
                <a:latin typeface="Open Sans Medium"/>
              </a:rPr>
              <a:t>push_notebook</a:t>
            </a:r>
            <a:r>
              <a:rPr lang="en-US" sz="4100">
                <a:solidFill>
                  <a:srgbClr val="000000"/>
                </a:solidFill>
                <a:latin typeface="Open Sans Medium"/>
              </a:rPr>
              <a:t> : Une fonction Bokeh utilisée pour mettre à jour les données Utile pour les animations et les interactions.</a:t>
            </a:r>
            <a:endParaRPr lang="en-US" sz="4100">
              <a:solidFill>
                <a:srgbClr val="000000"/>
              </a:solidFill>
              <a:latin typeface="Open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7566379" y="9647517"/>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a:t>
              </a:r>
              <a:endParaRPr lang="en-US" sz="2400">
                <a:solidFill>
                  <a:srgbClr val="FFFFFF"/>
                </a:solidFill>
                <a:latin typeface="Open Sans Medium"/>
              </a:endParaRPr>
            </a:p>
          </p:txBody>
        </p:sp>
      </p:grpSp>
      <p:sp>
        <p:nvSpPr>
          <p:cNvPr id="6" name="TextBox 6"/>
          <p:cNvSpPr txBox="1"/>
          <p:nvPr/>
        </p:nvSpPr>
        <p:spPr>
          <a:xfrm>
            <a:off x="765801" y="3241607"/>
            <a:ext cx="8115300" cy="3089818"/>
          </a:xfrm>
          <a:prstGeom prst="rect">
            <a:avLst/>
          </a:prstGeom>
        </p:spPr>
        <p:txBody>
          <a:bodyPr lIns="0" tIns="0" rIns="0" bIns="0" rtlCol="0" anchor="t">
            <a:spAutoFit/>
          </a:bodyPr>
          <a:lstStyle/>
          <a:p>
            <a:pPr>
              <a:lnSpc>
                <a:spcPts val="3485"/>
              </a:lnSpc>
            </a:pPr>
            <a:r>
              <a:rPr lang="en-US" sz="2925">
                <a:solidFill>
                  <a:srgbClr val="FFFFFF"/>
                </a:solidFill>
                <a:latin typeface="Poppins Bold" panose="00000800000000000000"/>
              </a:rPr>
              <a:t>La visualisation des données a évolué depuis l'Antiquité, avec des tableaux et des cartes au XVIIIe siècle, comme le graphique circulaire de Playfair en 1801. En 1826, Dupin réalise la première carte choroplèthe, et en 1960, Tukey popularise la visualisation moderne.</a:t>
            </a:r>
            <a:endParaRPr lang="en-US" sz="2925">
              <a:solidFill>
                <a:srgbClr val="FFFFFF"/>
              </a:solidFill>
              <a:latin typeface="Poppins Bold" panose="00000800000000000000"/>
            </a:endParaRPr>
          </a:p>
        </p:txBody>
      </p:sp>
      <p:sp>
        <p:nvSpPr>
          <p:cNvPr id="7" name="TextBox 7"/>
          <p:cNvSpPr txBox="1"/>
          <p:nvPr/>
        </p:nvSpPr>
        <p:spPr>
          <a:xfrm>
            <a:off x="1028700" y="1009650"/>
            <a:ext cx="9774662" cy="1362075"/>
          </a:xfrm>
          <a:prstGeom prst="rect">
            <a:avLst/>
          </a:prstGeom>
        </p:spPr>
        <p:txBody>
          <a:bodyPr lIns="0" tIns="0" rIns="0" bIns="0" rtlCol="0" anchor="t">
            <a:spAutoFit/>
          </a:bodyPr>
          <a:lstStyle/>
          <a:p>
            <a:pPr>
              <a:lnSpc>
                <a:spcPts val="5175"/>
              </a:lnSpc>
            </a:pPr>
            <a:r>
              <a:rPr lang="en-US" sz="4500">
                <a:solidFill>
                  <a:srgbClr val="FFFFFF"/>
                </a:solidFill>
                <a:latin typeface="Poppins Bold" panose="00000800000000000000"/>
              </a:rPr>
              <a:t>Visualisation de Données Historiques</a:t>
            </a:r>
            <a:endParaRPr lang="en-US" sz="4500">
              <a:solidFill>
                <a:srgbClr val="FFFFFF"/>
              </a:solidFill>
              <a:latin typeface="Poppins Bold" panose="0000080000000000000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83963"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905771"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show()</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np.random.choice()</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source.stream()</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push_notebook(handle=circle.data_source)</a:t>
              </a:r>
              <a:endParaRPr lang="en-US" sz="2000" spc="100">
                <a:solidFill>
                  <a:srgbClr val="FFFFFF"/>
                </a:solidFill>
                <a:latin typeface="Aileron Bold" panose="00000800000000000000"/>
              </a:endParaRPr>
            </a:p>
          </p:txBody>
        </p:sp>
      </p:grpSp>
      <p:grpSp>
        <p:nvGrpSpPr>
          <p:cNvPr id="16" name="Group 16"/>
          <p:cNvGrpSpPr/>
          <p:nvPr/>
        </p:nvGrpSpPr>
        <p:grpSpPr>
          <a:xfrm rot="0">
            <a:off x="7545945"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FONCTIONS</a:t>
              </a:r>
              <a:r>
                <a:rPr lang="en-US" sz="2600" spc="129">
                  <a:solidFill>
                    <a:srgbClr val="FFFFFF"/>
                  </a:solidFill>
                  <a:latin typeface="Aileron Bold" panose="00000800000000000000"/>
                </a:rPr>
                <a:t> </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BOKEH</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scatter()</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figure()</a:t>
              </a:r>
              <a:endParaRPr lang="en-US" sz="2000" spc="100">
                <a:solidFill>
                  <a:srgbClr val="FFFFFF"/>
                </a:solidFill>
                <a:latin typeface="Aileron Bold" panose="00000800000000000000"/>
              </a:endParaRPr>
            </a:p>
          </p:txBody>
        </p:sp>
      </p:grpSp>
      <p:grpSp>
        <p:nvGrpSpPr>
          <p:cNvPr id="25" name="Group 25"/>
          <p:cNvGrpSpPr/>
          <p:nvPr/>
        </p:nvGrpSpPr>
        <p:grpSpPr>
          <a:xfrm rot="0">
            <a:off x="54074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ColumnDataSource()</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Title()</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82388" y="4562941"/>
            <a:ext cx="105217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grpSp>
        <p:nvGrpSpPr>
          <p:cNvPr id="41" name="Group 41"/>
          <p:cNvGrpSpPr/>
          <p:nvPr/>
        </p:nvGrpSpPr>
        <p:grpSpPr>
          <a:xfrm rot="0">
            <a:off x="17585429" y="9657042"/>
            <a:ext cx="721621" cy="639483"/>
            <a:chOff x="0" y="0"/>
            <a:chExt cx="190057" cy="168424"/>
          </a:xfrm>
        </p:grpSpPr>
        <p:sp>
          <p:nvSpPr>
            <p:cNvPr id="42" name="Freeform 4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3" name="TextBox 4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40</a:t>
              </a:r>
              <a:endParaRPr lang="en-US" sz="2400">
                <a:solidFill>
                  <a:srgbClr val="FFFFFF"/>
                </a:solidFill>
                <a:latin typeface="Open Sans Medium"/>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300547" y="2484258"/>
            <a:ext cx="15987453" cy="7802742"/>
          </a:xfrm>
          <a:custGeom>
            <a:avLst/>
            <a:gdLst/>
            <a:ahLst/>
            <a:cxnLst/>
            <a:rect l="l" t="t" r="r" b="b"/>
            <a:pathLst>
              <a:path w="15987453" h="7802742">
                <a:moveTo>
                  <a:pt x="0" y="0"/>
                </a:moveTo>
                <a:lnTo>
                  <a:pt x="15987453" y="0"/>
                </a:lnTo>
                <a:lnTo>
                  <a:pt x="15987453" y="7802742"/>
                </a:lnTo>
                <a:lnTo>
                  <a:pt x="0" y="7802742"/>
                </a:lnTo>
                <a:lnTo>
                  <a:pt x="0" y="0"/>
                </a:lnTo>
                <a:close/>
              </a:path>
            </a:pathLst>
          </a:custGeom>
          <a:blipFill>
            <a:blip r:embed="rId1"/>
            <a:stretch>
              <a:fillRect l="-4993"/>
            </a:stretch>
          </a:blipFill>
        </p:spPr>
      </p:sp>
      <p:sp>
        <p:nvSpPr>
          <p:cNvPr id="3" name="Freeform 3"/>
          <p:cNvSpPr/>
          <p:nvPr/>
        </p:nvSpPr>
        <p:spPr>
          <a:xfrm>
            <a:off x="6628414" y="0"/>
            <a:ext cx="11659586" cy="2750141"/>
          </a:xfrm>
          <a:custGeom>
            <a:avLst/>
            <a:gdLst/>
            <a:ahLst/>
            <a:cxnLst/>
            <a:rect l="l" t="t" r="r" b="b"/>
            <a:pathLst>
              <a:path w="11659586" h="2750141">
                <a:moveTo>
                  <a:pt x="0" y="0"/>
                </a:moveTo>
                <a:lnTo>
                  <a:pt x="11659586" y="0"/>
                </a:lnTo>
                <a:lnTo>
                  <a:pt x="11659586" y="2750141"/>
                </a:lnTo>
                <a:lnTo>
                  <a:pt x="0" y="2750141"/>
                </a:lnTo>
                <a:lnTo>
                  <a:pt x="0" y="0"/>
                </a:lnTo>
                <a:close/>
              </a:path>
            </a:pathLst>
          </a:custGeom>
          <a:blipFill>
            <a:blip r:embed="rId2"/>
            <a:stretch>
              <a:fillRect/>
            </a:stretch>
          </a:blipFill>
        </p:spPr>
      </p:sp>
      <p:sp>
        <p:nvSpPr>
          <p:cNvPr id="4" name="TextBox 4"/>
          <p:cNvSpPr txBox="1"/>
          <p:nvPr/>
        </p:nvSpPr>
        <p:spPr>
          <a:xfrm>
            <a:off x="789440" y="965496"/>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a:off x="-558033" y="1413171"/>
            <a:ext cx="1177158" cy="0"/>
          </a:xfrm>
          <a:prstGeom prst="line">
            <a:avLst/>
          </a:prstGeom>
          <a:ln w="257175" cap="flat">
            <a:solidFill>
              <a:srgbClr val="0048A8"/>
            </a:solidFill>
            <a:prstDash val="solid"/>
            <a:headEnd type="none" w="sm" len="sm"/>
            <a:tailEnd type="triangle" w="lg" len="med"/>
          </a:ln>
        </p:spPr>
      </p:sp>
      <p:grpSp>
        <p:nvGrpSpPr>
          <p:cNvPr id="6" name="Group 6"/>
          <p:cNvGrpSpPr/>
          <p:nvPr/>
        </p:nvGrpSpPr>
        <p:grpSpPr>
          <a:xfrm rot="0">
            <a:off x="17585429" y="9657042"/>
            <a:ext cx="721621" cy="639483"/>
            <a:chOff x="0" y="0"/>
            <a:chExt cx="190057" cy="168424"/>
          </a:xfrm>
        </p:grpSpPr>
        <p:sp>
          <p:nvSpPr>
            <p:cNvPr id="7" name="Freeform 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8" name="TextBox 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41</a:t>
              </a:r>
              <a:endParaRPr lang="en-US" sz="2400">
                <a:solidFill>
                  <a:srgbClr val="FFFFFF"/>
                </a:solidFill>
                <a:latin typeface="Open Sans Medium"/>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91677" y="900112"/>
            <a:ext cx="1177158" cy="0"/>
          </a:xfrm>
          <a:prstGeom prst="line">
            <a:avLst/>
          </a:prstGeom>
          <a:ln w="257175" cap="flat">
            <a:solidFill>
              <a:srgbClr val="0048A8"/>
            </a:solidFill>
            <a:prstDash val="solid"/>
            <a:headEnd type="none" w="sm" len="sm"/>
            <a:tailEnd type="triangle" w="lg" len="med"/>
          </a:ln>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42</a:t>
              </a:r>
              <a:endParaRPr lang="en-US" sz="2400">
                <a:solidFill>
                  <a:srgbClr val="FFFFFF"/>
                </a:solidFill>
                <a:latin typeface="Open Sans Medium"/>
              </a:endParaRPr>
            </a:p>
          </p:txBody>
        </p:sp>
      </p:gr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t="2291" b="2291"/>
          <a:stretch>
            <a:fillRect/>
          </a:stretch>
        </p:blipFill>
        <p:spPr>
          <a:xfrm>
            <a:off x="1263041" y="1427442"/>
            <a:ext cx="15333247" cy="8229600"/>
          </a:xfrm>
          <a:prstGeom prst="rect">
            <a:avLst/>
          </a:prstGeom>
        </p:spPr>
      </p:pic>
      <p:sp>
        <p:nvSpPr>
          <p:cNvPr id="7" name="TextBox 7"/>
          <p:cNvSpPr txBox="1"/>
          <p:nvPr/>
        </p:nvSpPr>
        <p:spPr>
          <a:xfrm>
            <a:off x="2079333" y="500062"/>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935739" y="1550602"/>
            <a:ext cx="15323561" cy="8498889"/>
          </a:xfrm>
          <a:custGeom>
            <a:avLst/>
            <a:gdLst/>
            <a:ahLst/>
            <a:cxnLst/>
            <a:rect l="l" t="t" r="r" b="b"/>
            <a:pathLst>
              <a:path w="15323561" h="8498889">
                <a:moveTo>
                  <a:pt x="0" y="0"/>
                </a:moveTo>
                <a:lnTo>
                  <a:pt x="15323561" y="0"/>
                </a:lnTo>
                <a:lnTo>
                  <a:pt x="15323561" y="8498889"/>
                </a:lnTo>
                <a:lnTo>
                  <a:pt x="0" y="8498889"/>
                </a:lnTo>
                <a:lnTo>
                  <a:pt x="0" y="0"/>
                </a:lnTo>
                <a:close/>
              </a:path>
            </a:pathLst>
          </a:custGeom>
          <a:blipFill>
            <a:blip r:embed="rId1"/>
            <a:stretch>
              <a:fillRect/>
            </a:stretch>
          </a:blipFill>
        </p:spPr>
      </p:sp>
      <p:sp>
        <p:nvSpPr>
          <p:cNvPr id="3" name="TextBox 3"/>
          <p:cNvSpPr txBox="1"/>
          <p:nvPr/>
        </p:nvSpPr>
        <p:spPr>
          <a:xfrm>
            <a:off x="7450366" y="542925"/>
            <a:ext cx="4579119" cy="647700"/>
          </a:xfrm>
          <a:prstGeom prst="rect">
            <a:avLst/>
          </a:prstGeom>
        </p:spPr>
        <p:txBody>
          <a:bodyPr lIns="0" tIns="0" rIns="0" bIns="0" rtlCol="0" anchor="t">
            <a:spAutoFit/>
          </a:bodyPr>
          <a:lstStyle/>
          <a:p>
            <a:pPr algn="ctr">
              <a:lnSpc>
                <a:spcPts val="5160"/>
              </a:lnSpc>
              <a:spcBef>
                <a:spcPct val="0"/>
              </a:spcBef>
            </a:pPr>
            <a:r>
              <a:rPr lang="en-US" sz="4300">
                <a:solidFill>
                  <a:srgbClr val="000000"/>
                </a:solidFill>
                <a:latin typeface="Open Sans Medium"/>
              </a:rPr>
              <a:t>fichier .html</a:t>
            </a:r>
            <a:endParaRPr lang="en-US" sz="4300">
              <a:solidFill>
                <a:srgbClr val="000000"/>
              </a:solidFill>
              <a:latin typeface="Open Sans Medium"/>
            </a:endParaRPr>
          </a:p>
        </p:txBody>
      </p:sp>
      <p:grpSp>
        <p:nvGrpSpPr>
          <p:cNvPr id="4" name="Group 4"/>
          <p:cNvGrpSpPr/>
          <p:nvPr/>
        </p:nvGrpSpPr>
        <p:grpSpPr>
          <a:xfrm rot="0">
            <a:off x="17585429" y="9657042"/>
            <a:ext cx="721621" cy="639483"/>
            <a:chOff x="0" y="0"/>
            <a:chExt cx="190057" cy="168424"/>
          </a:xfrm>
        </p:grpSpPr>
        <p:sp>
          <p:nvSpPr>
            <p:cNvPr id="5" name="Freeform 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6" name="TextBox 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43</a:t>
              </a:r>
              <a:endParaRPr lang="en-US" sz="2400">
                <a:solidFill>
                  <a:srgbClr val="FFFFFF"/>
                </a:solidFill>
                <a:latin typeface="Open Sans Medium"/>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5739" y="756747"/>
          <a:ext cx="17309690" cy="9257632"/>
        </p:xfrm>
        <a:graphic>
          <a:graphicData uri="http://schemas.openxmlformats.org/drawingml/2006/table">
            <a:tbl>
              <a:tblPr/>
              <a:tblGrid>
                <a:gridCol w="2411477"/>
                <a:gridCol w="5650700"/>
                <a:gridCol w="2912491"/>
                <a:gridCol w="6335022"/>
              </a:tblGrid>
              <a:tr h="859904">
                <a:tc>
                  <a:txBody>
                    <a:bodyPr rtlCol="0"/>
                    <a:lstStyle/>
                    <a:p>
                      <a:pPr algn="l">
                        <a:lnSpc>
                          <a:spcPts val="2800"/>
                        </a:lnSpc>
                        <a:defRPr/>
                      </a:pPr>
                      <a:r>
                        <a:rPr lang="en-US" sz="2000">
                          <a:solidFill>
                            <a:srgbClr val="000000"/>
                          </a:solidFill>
                          <a:latin typeface="League Spartan" panose="00000800000000000000"/>
                        </a:rPr>
                        <a:t>Outil</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Avantages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Inconvénients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Cas d'utilisation spécifiques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920453">
                <a:tc>
                  <a:txBody>
                    <a:bodyPr rtlCol="0"/>
                    <a:lstStyle/>
                    <a:p>
                      <a:pPr algn="l">
                        <a:lnSpc>
                          <a:spcPts val="4200"/>
                        </a:lnSpc>
                        <a:defRPr/>
                      </a:pPr>
                      <a:r>
                        <a:rPr lang="en-US" sz="3000">
                          <a:solidFill>
                            <a:srgbClr val="060644"/>
                          </a:solidFill>
                          <a:latin typeface="Open Sans Bold"/>
                        </a:rPr>
                        <a:t>Seaborn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Facile à utiliser pour la création de graphiques statistiques complexes.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Limité en termes de personnalisation avancée.</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Visualisation statistique - Exploration de données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273969">
                <a:tc>
                  <a:txBody>
                    <a:bodyPr rtlCol="0"/>
                    <a:lstStyle/>
                    <a:p>
                      <a:pPr algn="l">
                        <a:lnSpc>
                          <a:spcPts val="4200"/>
                        </a:lnSpc>
                        <a:defRPr/>
                      </a:pPr>
                      <a:r>
                        <a:rPr lang="en-US" sz="3000">
                          <a:solidFill>
                            <a:srgbClr val="060644"/>
                          </a:solidFill>
                          <a:latin typeface="Open Sans Bold"/>
                        </a:rPr>
                        <a:t>Bokeh</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Création de visualisations interactives et dynamiques pour le web.</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Courbe d'apprentissage plus raide que d'autres bibliothèques.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Tableaux de bord interactifs - Visualisations web dynamiques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282853">
                <a:tc>
                  <a:txBody>
                    <a:bodyPr rtlCol="0"/>
                    <a:lstStyle/>
                    <a:p>
                      <a:pPr algn="l">
                        <a:lnSpc>
                          <a:spcPts val="4340"/>
                        </a:lnSpc>
                        <a:defRPr/>
                      </a:pPr>
                      <a:r>
                        <a:rPr lang="en-US" sz="3100">
                          <a:solidFill>
                            <a:srgbClr val="060644"/>
                          </a:solidFill>
                          <a:latin typeface="Open Sans Bold"/>
                        </a:rPr>
                        <a:t>Plotly</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Création de graphiques interactifs et dynamiques.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Certains aspects avancés peuvent nécessiter un abonnement payant.</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Visualisations interactives - Graphiques 3D - Applications web</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920453">
                <a:tc>
                  <a:txBody>
                    <a:bodyPr rtlCol="0"/>
                    <a:lstStyle/>
                    <a:p>
                      <a:pPr algn="l">
                        <a:lnSpc>
                          <a:spcPts val="3780"/>
                        </a:lnSpc>
                        <a:defRPr/>
                      </a:pPr>
                      <a:r>
                        <a:rPr lang="en-US" sz="2700">
                          <a:solidFill>
                            <a:srgbClr val="060644"/>
                          </a:solidFill>
                          <a:latin typeface="Open Sans Bold"/>
                        </a:rPr>
                        <a:t>Matplotlib</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Large gamme de types de graphiques pris en charge. - Robuste et bien établi, largement utilisé dans la communauté.</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Courbe d'apprentissage abrupte pour les débutants.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2800"/>
                        </a:lnSpc>
                        <a:defRPr/>
                      </a:pPr>
                      <a:r>
                        <a:rPr lang="en-US" sz="2000">
                          <a:solidFill>
                            <a:srgbClr val="000000"/>
                          </a:solidFill>
                          <a:latin typeface="League Spartan" panose="00000800000000000000"/>
                        </a:rPr>
                        <a:t>- Toutes sortes de visualisations - Personnalisation fine</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3" name="TextBox 3"/>
          <p:cNvSpPr txBox="1"/>
          <p:nvPr/>
        </p:nvSpPr>
        <p:spPr>
          <a:xfrm>
            <a:off x="1437634" y="34436"/>
            <a:ext cx="16850366" cy="722311"/>
          </a:xfrm>
          <a:prstGeom prst="rect">
            <a:avLst/>
          </a:prstGeom>
        </p:spPr>
        <p:txBody>
          <a:bodyPr lIns="0" tIns="0" rIns="0" bIns="0" rtlCol="0" anchor="t">
            <a:spAutoFit/>
          </a:bodyPr>
          <a:lstStyle/>
          <a:p>
            <a:pPr algn="ctr">
              <a:lnSpc>
                <a:spcPts val="5860"/>
              </a:lnSpc>
              <a:spcBef>
                <a:spcPct val="0"/>
              </a:spcBef>
            </a:pPr>
            <a:r>
              <a:rPr lang="en-US" sz="4185">
                <a:solidFill>
                  <a:srgbClr val="004AAD"/>
                </a:solidFill>
                <a:latin typeface="League Spartan" panose="00000800000000000000"/>
              </a:rPr>
              <a:t>COMPARAISON DES OUTILS DE VISUALISATION EN PYTHON </a:t>
            </a:r>
            <a:endParaRPr lang="en-US" sz="4185">
              <a:solidFill>
                <a:srgbClr val="004AAD"/>
              </a:solidFill>
              <a:latin typeface="League Spartan" panose="00000800000000000000"/>
            </a:endParaRPr>
          </a:p>
        </p:txBody>
      </p:sp>
      <p:grpSp>
        <p:nvGrpSpPr>
          <p:cNvPr id="4" name="Group 4"/>
          <p:cNvGrpSpPr/>
          <p:nvPr/>
        </p:nvGrpSpPr>
        <p:grpSpPr>
          <a:xfrm rot="0">
            <a:off x="17585429" y="9657042"/>
            <a:ext cx="721621" cy="639483"/>
            <a:chOff x="0" y="0"/>
            <a:chExt cx="190057" cy="168424"/>
          </a:xfrm>
        </p:grpSpPr>
        <p:sp>
          <p:nvSpPr>
            <p:cNvPr id="5" name="Freeform 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6" name="TextBox 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44</a:t>
              </a:r>
              <a:endParaRPr lang="en-US" sz="2400">
                <a:solidFill>
                  <a:srgbClr val="FFFFFF"/>
                </a:solidFill>
                <a:latin typeface="Open Sans Medium"/>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2966700" y="-130175"/>
            <a:ext cx="5943600" cy="10547350"/>
            <a:chOff x="0" y="0"/>
            <a:chExt cx="1565393" cy="2777903"/>
          </a:xfrm>
        </p:grpSpPr>
        <p:sp>
          <p:nvSpPr>
            <p:cNvPr id="3" name="Freeform 3"/>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1565393" cy="2835053"/>
            </a:xfrm>
            <a:prstGeom prst="rect">
              <a:avLst/>
            </a:prstGeom>
          </p:spPr>
          <p:txBody>
            <a:bodyPr lIns="50800" tIns="50800" rIns="50800" bIns="50800" rtlCol="0" anchor="ctr"/>
            <a:lstStyle/>
            <a:p>
              <a:pPr algn="ctr">
                <a:lnSpc>
                  <a:spcPts val="2660"/>
                </a:lnSpc>
              </a:pPr>
            </a:p>
          </p:txBody>
        </p:sp>
      </p:grpSp>
      <p:grpSp>
        <p:nvGrpSpPr>
          <p:cNvPr id="5" name="Group 5"/>
          <p:cNvGrpSpPr>
            <a:grpSpLocks noChangeAspect="1"/>
          </p:cNvGrpSpPr>
          <p:nvPr/>
        </p:nvGrpSpPr>
        <p:grpSpPr>
          <a:xfrm rot="0">
            <a:off x="9813325" y="1102366"/>
            <a:ext cx="8113963" cy="8082268"/>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223" r="-77207"/>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8" name="TextBox 8"/>
          <p:cNvSpPr txBox="1"/>
          <p:nvPr/>
        </p:nvSpPr>
        <p:spPr>
          <a:xfrm>
            <a:off x="1028700" y="125998"/>
            <a:ext cx="7654653" cy="2765110"/>
          </a:xfrm>
          <a:prstGeom prst="rect">
            <a:avLst/>
          </a:prstGeom>
        </p:spPr>
        <p:txBody>
          <a:bodyPr lIns="0" tIns="0" rIns="0" bIns="0" rtlCol="0" anchor="t">
            <a:spAutoFit/>
          </a:bodyPr>
          <a:lstStyle/>
          <a:p>
            <a:pPr>
              <a:lnSpc>
                <a:spcPts val="7345"/>
              </a:lnSpc>
              <a:spcBef>
                <a:spcPct val="0"/>
              </a:spcBef>
            </a:pPr>
            <a:r>
              <a:rPr lang="en-US" sz="5245">
                <a:solidFill>
                  <a:srgbClr val="000000"/>
                </a:solidFill>
                <a:latin typeface="Lato Bold" panose="020F0502020204030203"/>
              </a:rPr>
              <a:t>AUTRES OUTIL DE VISUALISATION DE DONNÉES</a:t>
            </a:r>
            <a:endParaRPr lang="en-US" sz="5245">
              <a:solidFill>
                <a:srgbClr val="000000"/>
              </a:solidFill>
              <a:latin typeface="Lato Bold" panose="020F0502020204030203"/>
            </a:endParaRPr>
          </a:p>
        </p:txBody>
      </p:sp>
      <p:sp>
        <p:nvSpPr>
          <p:cNvPr id="9" name="TextBox 9"/>
          <p:cNvSpPr txBox="1"/>
          <p:nvPr/>
        </p:nvSpPr>
        <p:spPr>
          <a:xfrm>
            <a:off x="1028700" y="3555374"/>
            <a:ext cx="8784625" cy="1275532"/>
          </a:xfrm>
          <a:prstGeom prst="rect">
            <a:avLst/>
          </a:prstGeom>
        </p:spPr>
        <p:txBody>
          <a:bodyPr lIns="0" tIns="0" rIns="0" bIns="0" rtlCol="0" anchor="t">
            <a:spAutoFit/>
          </a:bodyPr>
          <a:lstStyle/>
          <a:p>
            <a:pPr>
              <a:lnSpc>
                <a:spcPts val="10505"/>
              </a:lnSpc>
              <a:spcBef>
                <a:spcPct val="0"/>
              </a:spcBef>
            </a:pPr>
            <a:r>
              <a:rPr lang="en-US" sz="7505">
                <a:solidFill>
                  <a:srgbClr val="004AAD"/>
                </a:solidFill>
                <a:latin typeface="League Spartan" panose="00000800000000000000"/>
              </a:rPr>
              <a:t>POWER BI</a:t>
            </a:r>
            <a:endParaRPr lang="en-US" sz="7505">
              <a:solidFill>
                <a:srgbClr val="004AAD"/>
              </a:solidFill>
              <a:latin typeface="League Spartan" panose="00000800000000000000"/>
            </a:endParaRPr>
          </a:p>
        </p:txBody>
      </p:sp>
      <p:sp>
        <p:nvSpPr>
          <p:cNvPr id="10" name="TextBox 10"/>
          <p:cNvSpPr txBox="1"/>
          <p:nvPr/>
        </p:nvSpPr>
        <p:spPr>
          <a:xfrm>
            <a:off x="699026" y="5583381"/>
            <a:ext cx="9114299" cy="3013090"/>
          </a:xfrm>
          <a:prstGeom prst="rect">
            <a:avLst/>
          </a:prstGeom>
        </p:spPr>
        <p:txBody>
          <a:bodyPr lIns="0" tIns="0" rIns="0" bIns="0" rtlCol="0" anchor="t">
            <a:spAutoFit/>
          </a:bodyPr>
          <a:lstStyle/>
          <a:p>
            <a:pPr>
              <a:lnSpc>
                <a:spcPts val="4025"/>
              </a:lnSpc>
              <a:spcBef>
                <a:spcPct val="0"/>
              </a:spcBef>
            </a:pPr>
            <a:r>
              <a:rPr lang="en-US" sz="2875">
                <a:solidFill>
                  <a:srgbClr val="000000"/>
                </a:solidFill>
                <a:latin typeface="Archivo Black" panose="020B0A03020202020B04"/>
              </a:rPr>
              <a:t>Power BI est une plateforme d'analyse de données et de visualisation développée par Microsoft, puis de créer  des tableaux de bord et des visualisations dynamiques pour obtenir des insights significatifs à partir des données.</a:t>
            </a:r>
            <a:endParaRPr lang="en-US" sz="2875">
              <a:solidFill>
                <a:srgbClr val="000000"/>
              </a:solidFill>
              <a:latin typeface="Archivo Black" panose="020B0A03020202020B04"/>
            </a:endParaRPr>
          </a:p>
        </p:txBody>
      </p:sp>
      <p:grpSp>
        <p:nvGrpSpPr>
          <p:cNvPr id="11" name="Group 11"/>
          <p:cNvGrpSpPr/>
          <p:nvPr/>
        </p:nvGrpSpPr>
        <p:grpSpPr>
          <a:xfrm rot="0">
            <a:off x="17585429" y="9657042"/>
            <a:ext cx="721621" cy="639483"/>
            <a:chOff x="0" y="0"/>
            <a:chExt cx="190057" cy="168424"/>
          </a:xfrm>
        </p:grpSpPr>
        <p:sp>
          <p:nvSpPr>
            <p:cNvPr id="12" name="Freeform 1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3" name="TextBox 1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45</a:t>
              </a:r>
              <a:endParaRPr lang="en-US" sz="2400">
                <a:solidFill>
                  <a:srgbClr val="FFFFFF"/>
                </a:solidFill>
                <a:latin typeface="Open Sans Medium"/>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1"/>
            <a:stretch>
              <a:fillRect/>
            </a:stretch>
          </a:blipFill>
        </p:spPr>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1"/>
            <a:stretch>
              <a:fillRect/>
            </a:stretch>
          </a:blipFill>
        </p:spPr>
      </p:sp>
      <p:sp>
        <p:nvSpPr>
          <p:cNvPr id="4" name="TextBox 4"/>
          <p:cNvSpPr txBox="1"/>
          <p:nvPr/>
        </p:nvSpPr>
        <p:spPr>
          <a:xfrm>
            <a:off x="5572332" y="1009650"/>
            <a:ext cx="7143336" cy="626110"/>
          </a:xfrm>
          <a:prstGeom prst="rect">
            <a:avLst/>
          </a:prstGeom>
        </p:spPr>
        <p:txBody>
          <a:bodyPr lIns="0" tIns="0" rIns="0" bIns="0" rtlCol="0" anchor="t">
            <a:spAutoFit/>
          </a:bodyPr>
          <a:lstStyle/>
          <a:p>
            <a:pPr algn="ctr">
              <a:lnSpc>
                <a:spcPts val="4520"/>
              </a:lnSpc>
            </a:pPr>
            <a:r>
              <a:rPr lang="en-US" sz="4000" spc="-119">
                <a:solidFill>
                  <a:srgbClr val="000000"/>
                </a:solidFill>
                <a:latin typeface="Poppins Bold" panose="00000800000000000000"/>
              </a:rPr>
              <a:t>L'importance de power BI</a:t>
            </a:r>
            <a:endParaRPr lang="en-US" sz="4000" spc="-119">
              <a:solidFill>
                <a:srgbClr val="000000"/>
              </a:solidFill>
              <a:latin typeface="Poppins Bold" panose="00000800000000000000"/>
            </a:endParaRPr>
          </a:p>
        </p:txBody>
      </p:sp>
      <p:sp>
        <p:nvSpPr>
          <p:cNvPr id="5" name="Freeform 5"/>
          <p:cNvSpPr/>
          <p:nvPr/>
        </p:nvSpPr>
        <p:spPr>
          <a:xfrm>
            <a:off x="7472142" y="3399142"/>
            <a:ext cx="822281" cy="822281"/>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379819" y="7897397"/>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292023" y="5625434"/>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004735" y="3399142"/>
            <a:ext cx="822281" cy="822281"/>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4"/>
            <a:stretch>
              <a:fillRect/>
            </a:stretch>
          </a:blipFill>
        </p:spPr>
      </p:sp>
      <p:sp>
        <p:nvSpPr>
          <p:cNvPr id="9" name="Freeform 9"/>
          <p:cNvSpPr/>
          <p:nvPr/>
        </p:nvSpPr>
        <p:spPr>
          <a:xfrm>
            <a:off x="9985685" y="7868822"/>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4"/>
            <a:stretch>
              <a:fillRect/>
            </a:stretch>
          </a:blipFill>
        </p:spPr>
      </p:sp>
      <p:sp>
        <p:nvSpPr>
          <p:cNvPr id="10" name="Freeform 10"/>
          <p:cNvSpPr/>
          <p:nvPr/>
        </p:nvSpPr>
        <p:spPr>
          <a:xfrm>
            <a:off x="6169300" y="5644484"/>
            <a:ext cx="822281" cy="822281"/>
          </a:xfrm>
          <a:custGeom>
            <a:avLst/>
            <a:gdLst/>
            <a:ahLst/>
            <a:cxnLst/>
            <a:rect l="l" t="t" r="r" b="b"/>
            <a:pathLst>
              <a:path w="822281" h="822281">
                <a:moveTo>
                  <a:pt x="0" y="0"/>
                </a:moveTo>
                <a:lnTo>
                  <a:pt x="822280" y="0"/>
                </a:lnTo>
                <a:lnTo>
                  <a:pt x="822280" y="822281"/>
                </a:lnTo>
                <a:lnTo>
                  <a:pt x="0" y="822281"/>
                </a:lnTo>
                <a:lnTo>
                  <a:pt x="0" y="0"/>
                </a:lnTo>
                <a:close/>
              </a:path>
            </a:pathLst>
          </a:custGeom>
          <a:blipFill>
            <a:blip r:embed="rId4"/>
            <a:stretch>
              <a:fillRect/>
            </a:stretch>
          </a:blipFill>
        </p:spPr>
      </p:sp>
      <p:sp>
        <p:nvSpPr>
          <p:cNvPr id="11" name="TextBox 11"/>
          <p:cNvSpPr txBox="1"/>
          <p:nvPr/>
        </p:nvSpPr>
        <p:spPr>
          <a:xfrm>
            <a:off x="11598300" y="3327871"/>
            <a:ext cx="5661000" cy="874498"/>
          </a:xfrm>
          <a:prstGeom prst="rect">
            <a:avLst/>
          </a:prstGeom>
        </p:spPr>
        <p:txBody>
          <a:bodyPr lIns="0" tIns="0" rIns="0" bIns="0" rtlCol="0" anchor="t">
            <a:spAutoFit/>
          </a:bodyPr>
          <a:lstStyle/>
          <a:p>
            <a:pPr>
              <a:lnSpc>
                <a:spcPts val="3405"/>
              </a:lnSpc>
            </a:pPr>
            <a:r>
              <a:rPr lang="en-US" sz="3010" spc="-90">
                <a:solidFill>
                  <a:srgbClr val="000000"/>
                </a:solidFill>
                <a:latin typeface="Archivo Black" panose="020B0A03020202020B04"/>
              </a:rPr>
              <a:t>Intégration avec les outils Microsoft</a:t>
            </a:r>
            <a:endParaRPr lang="en-US" sz="3010" spc="-90">
              <a:solidFill>
                <a:srgbClr val="000000"/>
              </a:solidFill>
              <a:latin typeface="Archivo Black" panose="020B0A03020202020B04"/>
            </a:endParaRPr>
          </a:p>
        </p:txBody>
      </p:sp>
      <p:sp>
        <p:nvSpPr>
          <p:cNvPr id="12" name="TextBox 12"/>
          <p:cNvSpPr txBox="1"/>
          <p:nvPr/>
        </p:nvSpPr>
        <p:spPr>
          <a:xfrm>
            <a:off x="11598300" y="7810939"/>
            <a:ext cx="5839385" cy="436245"/>
          </a:xfrm>
          <a:prstGeom prst="rect">
            <a:avLst/>
          </a:prstGeom>
        </p:spPr>
        <p:txBody>
          <a:bodyPr lIns="0" tIns="0" rIns="0" bIns="0" rtlCol="0" anchor="t">
            <a:spAutoFit/>
          </a:bodyPr>
          <a:lstStyle/>
          <a:p>
            <a:pPr>
              <a:lnSpc>
                <a:spcPts val="3390"/>
              </a:lnSpc>
            </a:pPr>
            <a:r>
              <a:rPr lang="en-US" sz="3000" spc="-89">
                <a:solidFill>
                  <a:srgbClr val="000000"/>
                </a:solidFill>
                <a:latin typeface="Archivo Black" panose="020B0A03020202020B04"/>
              </a:rPr>
              <a:t>Évolutivité et flexibilité</a:t>
            </a:r>
            <a:endParaRPr lang="en-US" sz="3000" spc="-89">
              <a:solidFill>
                <a:srgbClr val="000000"/>
              </a:solidFill>
              <a:latin typeface="Archivo Black" panose="020B0A03020202020B04"/>
            </a:endParaRPr>
          </a:p>
        </p:txBody>
      </p:sp>
      <p:sp>
        <p:nvSpPr>
          <p:cNvPr id="13" name="TextBox 13"/>
          <p:cNvSpPr txBox="1"/>
          <p:nvPr/>
        </p:nvSpPr>
        <p:spPr>
          <a:xfrm>
            <a:off x="1028700" y="7825916"/>
            <a:ext cx="5446574" cy="446113"/>
          </a:xfrm>
          <a:prstGeom prst="rect">
            <a:avLst/>
          </a:prstGeom>
        </p:spPr>
        <p:txBody>
          <a:bodyPr lIns="0" tIns="0" rIns="0" bIns="0" rtlCol="0" anchor="t">
            <a:spAutoFit/>
          </a:bodyPr>
          <a:lstStyle/>
          <a:p>
            <a:pPr algn="r">
              <a:lnSpc>
                <a:spcPts val="3435"/>
              </a:lnSpc>
            </a:pPr>
            <a:r>
              <a:rPr lang="en-US" sz="3040" spc="-91">
                <a:solidFill>
                  <a:srgbClr val="000000"/>
                </a:solidFill>
                <a:latin typeface="Archivo Black" panose="020B0A03020202020B04"/>
              </a:rPr>
              <a:t>Facilité d'utilisation</a:t>
            </a:r>
            <a:endParaRPr lang="en-US" sz="3040" spc="-91">
              <a:solidFill>
                <a:srgbClr val="000000"/>
              </a:solidFill>
              <a:latin typeface="Archivo Black" panose="020B0A03020202020B04"/>
            </a:endParaRPr>
          </a:p>
        </p:txBody>
      </p:sp>
      <p:sp>
        <p:nvSpPr>
          <p:cNvPr id="14" name="TextBox 14"/>
          <p:cNvSpPr txBox="1"/>
          <p:nvPr/>
        </p:nvSpPr>
        <p:spPr>
          <a:xfrm>
            <a:off x="323228" y="3338266"/>
            <a:ext cx="6152046" cy="864870"/>
          </a:xfrm>
          <a:prstGeom prst="rect">
            <a:avLst/>
          </a:prstGeom>
        </p:spPr>
        <p:txBody>
          <a:bodyPr lIns="0" tIns="0" rIns="0" bIns="0" rtlCol="0" anchor="t">
            <a:spAutoFit/>
          </a:bodyPr>
          <a:lstStyle/>
          <a:p>
            <a:pPr algn="r">
              <a:lnSpc>
                <a:spcPts val="3390"/>
              </a:lnSpc>
            </a:pPr>
            <a:r>
              <a:rPr lang="en-US" sz="3000" spc="-89">
                <a:solidFill>
                  <a:srgbClr val="000000"/>
                </a:solidFill>
                <a:latin typeface="Archivo Black" panose="020B0A03020202020B04"/>
              </a:rPr>
              <a:t>Analyse des données en temps réel</a:t>
            </a:r>
            <a:endParaRPr lang="en-US" sz="3000" spc="-89">
              <a:solidFill>
                <a:srgbClr val="000000"/>
              </a:solidFill>
              <a:latin typeface="Archivo Black" panose="020B0A03020202020B04"/>
            </a:endParaRPr>
          </a:p>
        </p:txBody>
      </p:sp>
      <p:sp>
        <p:nvSpPr>
          <p:cNvPr id="15" name="TextBox 15"/>
          <p:cNvSpPr txBox="1"/>
          <p:nvPr/>
        </p:nvSpPr>
        <p:spPr>
          <a:xfrm>
            <a:off x="12608265" y="5386160"/>
            <a:ext cx="5679735" cy="436245"/>
          </a:xfrm>
          <a:prstGeom prst="rect">
            <a:avLst/>
          </a:prstGeom>
        </p:spPr>
        <p:txBody>
          <a:bodyPr lIns="0" tIns="0" rIns="0" bIns="0" rtlCol="0" anchor="t">
            <a:spAutoFit/>
          </a:bodyPr>
          <a:lstStyle/>
          <a:p>
            <a:pPr>
              <a:lnSpc>
                <a:spcPts val="3390"/>
              </a:lnSpc>
            </a:pPr>
            <a:r>
              <a:rPr lang="en-US" sz="3000" spc="-89">
                <a:solidFill>
                  <a:srgbClr val="000000"/>
                </a:solidFill>
                <a:latin typeface="Archivo Black" panose="020B0A03020202020B04"/>
              </a:rPr>
              <a:t>Sécurité des données </a:t>
            </a:r>
            <a:endParaRPr lang="en-US" sz="3000" spc="-89">
              <a:solidFill>
                <a:srgbClr val="000000"/>
              </a:solidFill>
              <a:latin typeface="Archivo Black" panose="020B0A03020202020B04"/>
            </a:endParaRPr>
          </a:p>
        </p:txBody>
      </p:sp>
      <p:sp>
        <p:nvSpPr>
          <p:cNvPr id="16" name="TextBox 16"/>
          <p:cNvSpPr txBox="1"/>
          <p:nvPr/>
        </p:nvSpPr>
        <p:spPr>
          <a:xfrm>
            <a:off x="323228" y="5386160"/>
            <a:ext cx="5356507" cy="436245"/>
          </a:xfrm>
          <a:prstGeom prst="rect">
            <a:avLst/>
          </a:prstGeom>
        </p:spPr>
        <p:txBody>
          <a:bodyPr lIns="0" tIns="0" rIns="0" bIns="0" rtlCol="0" anchor="t">
            <a:spAutoFit/>
          </a:bodyPr>
          <a:lstStyle/>
          <a:p>
            <a:pPr algn="r">
              <a:lnSpc>
                <a:spcPts val="3390"/>
              </a:lnSpc>
            </a:pPr>
            <a:r>
              <a:rPr lang="en-US" sz="3000" spc="-89">
                <a:solidFill>
                  <a:srgbClr val="000000"/>
                </a:solidFill>
                <a:latin typeface="Archivo Black" panose="020B0A03020202020B04"/>
              </a:rPr>
              <a:t>Visualisation interactive</a:t>
            </a:r>
            <a:endParaRPr lang="en-US" sz="3000" spc="-89">
              <a:solidFill>
                <a:srgbClr val="000000"/>
              </a:solidFill>
              <a:latin typeface="Archivo Black" panose="020B0A03020202020B04"/>
            </a:endParaRPr>
          </a:p>
        </p:txBody>
      </p:sp>
      <p:grpSp>
        <p:nvGrpSpPr>
          <p:cNvPr id="17" name="Group 17"/>
          <p:cNvGrpSpPr/>
          <p:nvPr/>
        </p:nvGrpSpPr>
        <p:grpSpPr>
          <a:xfrm rot="0">
            <a:off x="17585429" y="9657042"/>
            <a:ext cx="721621" cy="639483"/>
            <a:chOff x="0" y="0"/>
            <a:chExt cx="190057" cy="168424"/>
          </a:xfrm>
        </p:grpSpPr>
        <p:sp>
          <p:nvSpPr>
            <p:cNvPr id="18" name="Freeform 1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9" name="TextBox 1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46</a:t>
              </a:r>
              <a:endParaRPr lang="en-US" sz="2400">
                <a:solidFill>
                  <a:srgbClr val="FFFFFF"/>
                </a:solidFill>
                <a:latin typeface="Open Sans Medium"/>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799504" y="2480271"/>
            <a:ext cx="12688992" cy="6778029"/>
          </a:xfrm>
          <a:custGeom>
            <a:avLst/>
            <a:gdLst/>
            <a:ahLst/>
            <a:cxnLst/>
            <a:rect l="l" t="t" r="r" b="b"/>
            <a:pathLst>
              <a:path w="12688992" h="6778029">
                <a:moveTo>
                  <a:pt x="0" y="0"/>
                </a:moveTo>
                <a:lnTo>
                  <a:pt x="12688992" y="0"/>
                </a:lnTo>
                <a:lnTo>
                  <a:pt x="12688992" y="6778029"/>
                </a:lnTo>
                <a:lnTo>
                  <a:pt x="0" y="6778029"/>
                </a:lnTo>
                <a:lnTo>
                  <a:pt x="0" y="0"/>
                </a:lnTo>
                <a:close/>
              </a:path>
            </a:pathLst>
          </a:custGeom>
          <a:blipFill>
            <a:blip r:embed="rId1"/>
            <a:stretch>
              <a:fillRect/>
            </a:stretch>
          </a:blipFill>
        </p:spPr>
      </p:sp>
      <p:sp>
        <p:nvSpPr>
          <p:cNvPr id="3" name="TextBox 3"/>
          <p:cNvSpPr txBox="1"/>
          <p:nvPr/>
        </p:nvSpPr>
        <p:spPr>
          <a:xfrm>
            <a:off x="481158" y="965496"/>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grpSp>
        <p:nvGrpSpPr>
          <p:cNvPr id="4" name="Group 4"/>
          <p:cNvGrpSpPr/>
          <p:nvPr/>
        </p:nvGrpSpPr>
        <p:grpSpPr>
          <a:xfrm rot="0">
            <a:off x="17585429" y="9657042"/>
            <a:ext cx="721621" cy="639483"/>
            <a:chOff x="0" y="0"/>
            <a:chExt cx="190057" cy="168424"/>
          </a:xfrm>
        </p:grpSpPr>
        <p:sp>
          <p:nvSpPr>
            <p:cNvPr id="5" name="Freeform 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6" name="TextBox 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47</a:t>
              </a:r>
              <a:endParaRPr lang="en-US" sz="2400">
                <a:solidFill>
                  <a:srgbClr val="FFFFFF"/>
                </a:solidFill>
                <a:latin typeface="Open Sans Medium"/>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491677" y="900112"/>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3101674" y="1873601"/>
            <a:ext cx="12084652" cy="6539798"/>
          </a:xfrm>
          <a:custGeom>
            <a:avLst/>
            <a:gdLst/>
            <a:ahLst/>
            <a:cxnLst/>
            <a:rect l="l" t="t" r="r" b="b"/>
            <a:pathLst>
              <a:path w="12084652" h="6539798">
                <a:moveTo>
                  <a:pt x="0" y="0"/>
                </a:moveTo>
                <a:lnTo>
                  <a:pt x="12084652" y="0"/>
                </a:lnTo>
                <a:lnTo>
                  <a:pt x="12084652" y="6539798"/>
                </a:lnTo>
                <a:lnTo>
                  <a:pt x="0" y="6539798"/>
                </a:lnTo>
                <a:lnTo>
                  <a:pt x="0" y="0"/>
                </a:lnTo>
                <a:close/>
              </a:path>
            </a:pathLst>
          </a:custGeom>
          <a:blipFill>
            <a:blip r:embed="rId1"/>
            <a:stretch>
              <a:fillRect/>
            </a:stretch>
          </a:blipFill>
        </p:spPr>
      </p:sp>
      <p:sp>
        <p:nvSpPr>
          <p:cNvPr id="4" name="TextBox 4"/>
          <p:cNvSpPr txBox="1"/>
          <p:nvPr/>
        </p:nvSpPr>
        <p:spPr>
          <a:xfrm>
            <a:off x="1949992" y="3524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grpSp>
        <p:nvGrpSpPr>
          <p:cNvPr id="5" name="Group 5"/>
          <p:cNvGrpSpPr/>
          <p:nvPr/>
        </p:nvGrpSpPr>
        <p:grpSpPr>
          <a:xfrm rot="0">
            <a:off x="17585429" y="9657042"/>
            <a:ext cx="721621" cy="639483"/>
            <a:chOff x="0" y="0"/>
            <a:chExt cx="190057" cy="168424"/>
          </a:xfrm>
        </p:grpSpPr>
        <p:sp>
          <p:nvSpPr>
            <p:cNvPr id="6" name="Freeform 6"/>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7" name="TextBox 7"/>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48</a:t>
              </a:r>
              <a:endParaRPr lang="en-US" sz="2400">
                <a:solidFill>
                  <a:srgbClr val="FFFFFF"/>
                </a:solidFill>
                <a:latin typeface="Open Sans Medium"/>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134610"/>
          <a:ext cx="16136459" cy="8842173"/>
        </p:xfrm>
        <a:graphic>
          <a:graphicData uri="http://schemas.openxmlformats.org/drawingml/2006/table">
            <a:tbl>
              <a:tblPr/>
              <a:tblGrid>
                <a:gridCol w="2536726"/>
                <a:gridCol w="4699628"/>
                <a:gridCol w="4345680"/>
                <a:gridCol w="4554424"/>
              </a:tblGrid>
              <a:tr h="908043">
                <a:tc>
                  <a:txBody>
                    <a:bodyPr rtlCol="0"/>
                    <a:lstStyle/>
                    <a:p>
                      <a:pPr algn="l">
                        <a:lnSpc>
                          <a:spcPts val="2100"/>
                        </a:lnSpc>
                        <a:defRPr/>
                      </a:pPr>
                      <a:r>
                        <a:rPr lang="en-US" sz="1500">
                          <a:solidFill>
                            <a:srgbClr val="003D60"/>
                          </a:solidFill>
                          <a:latin typeface="Open Sans Bold"/>
                        </a:rPr>
                        <a:t>Outil</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2100"/>
                        </a:lnSpc>
                        <a:defRPr/>
                      </a:pPr>
                      <a:r>
                        <a:rPr lang="en-US" sz="1500">
                          <a:solidFill>
                            <a:srgbClr val="003D60"/>
                          </a:solidFill>
                          <a:latin typeface="Open Sans Bold"/>
                        </a:rPr>
                        <a:t>Principales Caractéristiques</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2100"/>
                        </a:lnSpc>
                        <a:defRPr/>
                      </a:pPr>
                      <a:r>
                        <a:rPr lang="en-US" sz="1500">
                          <a:solidFill>
                            <a:srgbClr val="003D60"/>
                          </a:solidFill>
                          <a:latin typeface="Open Sans Bold"/>
                        </a:rPr>
                        <a:t>Différences par rapport à Power BI</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2100"/>
                        </a:lnSpc>
                        <a:defRPr/>
                      </a:pPr>
                      <a:r>
                        <a:rPr lang="en-US" sz="1500">
                          <a:solidFill>
                            <a:srgbClr val="003D60"/>
                          </a:solidFill>
                          <a:latin typeface="Open Sans Bold"/>
                        </a:rPr>
                        <a:t>Cas d'Utilisation Spécifiques</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840307">
                <a:tc>
                  <a:txBody>
                    <a:bodyPr rtlCol="0"/>
                    <a:lstStyle/>
                    <a:p>
                      <a:pPr algn="l">
                        <a:lnSpc>
                          <a:spcPts val="1680"/>
                        </a:lnSpc>
                        <a:defRPr/>
                      </a:pPr>
                      <a:r>
                        <a:rPr lang="en-US" sz="1200">
                          <a:solidFill>
                            <a:srgbClr val="FDB034"/>
                          </a:solidFill>
                          <a:latin typeface="Open Sans Bold"/>
                        </a:rPr>
                        <a:t>Power BI</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Interface utilisateur intuitive et conviviale pour la création de visualisations interactives</a:t>
                      </a:r>
                      <a:endParaRPr lang="en-US" sz="1100"/>
                    </a:p>
                    <a:p>
                      <a:pPr>
                        <a:lnSpc>
                          <a:spcPts val="1680"/>
                        </a:lnSpc>
                      </a:pPr>
                      <a:r>
                        <a:rPr lang="en-US" sz="1200">
                          <a:solidFill>
                            <a:srgbClr val="000000"/>
                          </a:solidFill>
                          <a:latin typeface="Open Sans Bold"/>
                        </a:rPr>
                        <a:t>- Large gamme de connecteurs de données pour se connecter à différentes sources..</a:t>
                      </a:r>
                      <a:endParaRPr lang="en-US" sz="1200">
                        <a:solidFill>
                          <a:srgbClr val="000000"/>
                        </a:solidFill>
                        <a:latin typeface="Open Sans Bold"/>
                      </a:endParaRPr>
                    </a:p>
                    <a:p>
                      <a:pPr>
                        <a:lnSpc>
                          <a:spcPts val="1680"/>
                        </a:lnSpc>
                      </a:pPr>
                      <a:r>
                        <a:rPr lang="en-US" sz="1200">
                          <a:solidFill>
                            <a:srgbClr val="000000"/>
                          </a:solidFill>
                          <a:latin typeface="Open Sans Bold"/>
                        </a:rPr>
                        <a:t>- Capacité à partager et à collaborer sur des rapports et tableaux de bord en ligne.</a:t>
                      </a:r>
                      <a:endParaRPr lang="en-US" sz="1200">
                        <a:solidFill>
                          <a:srgbClr val="000000"/>
                        </a:solidFill>
                        <a:latin typeface="Open Sans Bold"/>
                      </a:endParaRPr>
                    </a:p>
                    <a:p>
                      <a:pPr>
                        <a:lnSpc>
                          <a:spcPts val="1680"/>
                        </a:lnSpc>
                      </a:pPr>
                      <a:r>
                        <a:rPr lang="en-US" sz="1200">
                          <a:solidFill>
                            <a:srgbClr val="000000"/>
                          </a:solidFill>
                          <a:latin typeface="Open Sans Bold"/>
                        </a:rPr>
                        <a:t>- Intégration étroite avec l'écosystème Microsoft, y compris Excel, Azure et SharePoint.</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Interface utilisateur intuitive mais peut être moins flexible pour les utilisateurs avancés.</a:t>
                      </a:r>
                      <a:endParaRPr lang="en-US" sz="1100"/>
                    </a:p>
                    <a:p>
                      <a:pPr>
                        <a:lnSpc>
                          <a:spcPts val="1680"/>
                        </a:lnSpc>
                      </a:pPr>
                      <a:r>
                        <a:rPr lang="en-US" sz="1200">
                          <a:solidFill>
                            <a:srgbClr val="000000"/>
                          </a:solidFill>
                          <a:latin typeface="Open Sans Bold"/>
                        </a:rPr>
                        <a:t>- Moins de variété dans les visualisations avancées comparé à certains outils spécialisés.</a:t>
                      </a:r>
                      <a:endParaRPr lang="en-US" sz="1200">
                        <a:solidFill>
                          <a:srgbClr val="000000"/>
                        </a:solidFill>
                        <a:latin typeface="Open Sans Bold"/>
                      </a:endParaRPr>
                    </a:p>
                    <a:p>
                      <a:pPr>
                        <a:lnSpc>
                          <a:spcPts val="1680"/>
                        </a:lnSpc>
                      </a:pPr>
                      <a:r>
                        <a:rPr lang="en-US" sz="1200">
                          <a:solidFill>
                            <a:srgbClr val="000000"/>
                          </a:solidFill>
                          <a:latin typeface="Open Sans Bold"/>
                        </a:rPr>
                        <a:t>- Coût potentiellement plus abordable par rapport à des solutions spécialisées telles que Tableau.</a:t>
                      </a:r>
                      <a:endParaRPr lang="en-US" sz="1200">
                        <a:solidFill>
                          <a:srgbClr val="000000"/>
                        </a:solidFill>
                        <a:latin typeface="Open Sans Bold"/>
                      </a:endParaRPr>
                    </a:p>
                    <a:p>
                      <a:pPr>
                        <a:lnSpc>
                          <a:spcPts val="1680"/>
                        </a:lnSpc>
                      </a:pPr>
                      <a:r>
                        <a:rPr lang="en-US" sz="1200">
                          <a:solidFill>
                            <a:srgbClr val="000000"/>
                          </a:solidFill>
                          <a:latin typeface="Open Sans Bold"/>
                        </a:rPr>
                        <a:t>- Moins de fonctionnalités avancées dans certaines analyses comparé à des solutions dédiées.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Analyse de données en temps réel, Création de rapports interactifs.</a:t>
                      </a:r>
                      <a:endParaRPr lang="en-US" sz="1100"/>
                    </a:p>
                    <a:p>
                      <a:pPr>
                        <a:lnSpc>
                          <a:spcPts val="1680"/>
                        </a:lnSpc>
                      </a:pPr>
                      <a:r>
                        <a:rPr lang="en-US" sz="1200">
                          <a:solidFill>
                            <a:srgbClr val="000000"/>
                          </a:solidFill>
                          <a:latin typeface="Open Sans Bold"/>
                        </a:rPr>
                        <a:t>- Visualisation de données à grande échelle, Analyse prédictive.</a:t>
                      </a:r>
                      <a:endParaRPr lang="en-US" sz="1200">
                        <a:solidFill>
                          <a:srgbClr val="000000"/>
                        </a:solidFill>
                        <a:latin typeface="Open Sans Bold"/>
                      </a:endParaRPr>
                    </a:p>
                    <a:p>
                      <a:pPr>
                        <a:lnSpc>
                          <a:spcPts val="1680"/>
                        </a:lnSpc>
                      </a:pPr>
                      <a:r>
                        <a:rPr lang="en-US" sz="1200">
                          <a:solidFill>
                            <a:srgbClr val="000000"/>
                          </a:solidFill>
                          <a:latin typeface="Open Sans Bold"/>
                        </a:rPr>
                        <a:t>- Tableaux de bord interactifs, Analyses de données complexes.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539096">
                <a:tc>
                  <a:txBody>
                    <a:bodyPr rtlCol="0"/>
                    <a:lstStyle/>
                    <a:p>
                      <a:pPr algn="l">
                        <a:lnSpc>
                          <a:spcPts val="1680"/>
                        </a:lnSpc>
                        <a:defRPr/>
                      </a:pPr>
                      <a:r>
                        <a:rPr lang="en-US" sz="1200">
                          <a:solidFill>
                            <a:srgbClr val="FDB034"/>
                          </a:solidFill>
                          <a:latin typeface="Open Sans Bold"/>
                        </a:rPr>
                        <a:t>Tableau</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Interface utilisateur intuitive pour la création de visualisations interactives.</a:t>
                      </a:r>
                      <a:endParaRPr lang="en-US" sz="1100"/>
                    </a:p>
                    <a:p>
                      <a:pPr>
                        <a:lnSpc>
                          <a:spcPts val="1680"/>
                        </a:lnSpc>
                      </a:pPr>
                      <a:r>
                        <a:rPr lang="en-US" sz="1200">
                          <a:solidFill>
                            <a:srgbClr val="000000"/>
                          </a:solidFill>
                          <a:latin typeface="Open Sans Bold"/>
                        </a:rPr>
                        <a:t>- Connectivité étendue des données avec de nombreux connecteurs.</a:t>
                      </a:r>
                      <a:endParaRPr lang="en-US" sz="1200">
                        <a:solidFill>
                          <a:srgbClr val="000000"/>
                        </a:solidFill>
                        <a:latin typeface="Open Sans Bold"/>
                      </a:endParaRPr>
                    </a:p>
                    <a:p>
                      <a:pPr>
                        <a:lnSpc>
                          <a:spcPts val="1680"/>
                        </a:lnSpc>
                      </a:pPr>
                      <a:r>
                        <a:rPr lang="en-US" sz="1200">
                          <a:solidFill>
                            <a:srgbClr val="000000"/>
                          </a:solidFill>
                          <a:latin typeface="Open Sans Bold"/>
                        </a:rPr>
                        <a:t>- Visualisations avancées, y compris des graphiques interactifs et des tableaux de bord dynamiques.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Interface utilisateur souvent considérée comme plus intuitive.</a:t>
                      </a:r>
                      <a:endParaRPr lang="en-US" sz="1100"/>
                    </a:p>
                    <a:p>
                      <a:pPr>
                        <a:lnSpc>
                          <a:spcPts val="1680"/>
                        </a:lnSpc>
                      </a:pPr>
                      <a:r>
                        <a:rPr lang="en-US" sz="1200">
                          <a:solidFill>
                            <a:srgbClr val="000000"/>
                          </a:solidFill>
                          <a:latin typeface="Open Sans Bold"/>
                        </a:rPr>
                        <a:t>- Plus grande variété de visualisations avancées.</a:t>
                      </a:r>
                      <a:endParaRPr lang="en-US" sz="1200">
                        <a:solidFill>
                          <a:srgbClr val="000000"/>
                        </a:solidFill>
                        <a:latin typeface="Open Sans Bold"/>
                      </a:endParaRPr>
                    </a:p>
                    <a:p>
                      <a:pPr>
                        <a:lnSpc>
                          <a:spcPts val="1680"/>
                        </a:lnSpc>
                      </a:pPr>
                      <a:r>
                        <a:rPr lang="en-US" sz="1200">
                          <a:solidFill>
                            <a:srgbClr val="000000"/>
                          </a:solidFill>
                          <a:latin typeface="Open Sans Bold"/>
                        </a:rPr>
                        <a:t>- Coût potentiellement plus élevé pour les licences et les déploiements à grande échelle.</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Visualisation de données avancées, Analyses Géographiques.</a:t>
                      </a:r>
                      <a:endParaRPr lang="en-US" sz="1100"/>
                    </a:p>
                    <a:p>
                      <a:pPr>
                        <a:lnSpc>
                          <a:spcPts val="1680"/>
                        </a:lnSpc>
                      </a:pPr>
                      <a:r>
                        <a:rPr lang="en-US" sz="1200">
                          <a:solidFill>
                            <a:srgbClr val="000000"/>
                          </a:solidFill>
                          <a:latin typeface="Open Sans Bold"/>
                        </a:rPr>
                        <a:t>- Tableaux de bord dynamiques, Partage et Collaboration des données.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531812">
                <a:tc>
                  <a:txBody>
                    <a:bodyPr rtlCol="0"/>
                    <a:lstStyle/>
                    <a:p>
                      <a:pPr algn="l">
                        <a:lnSpc>
                          <a:spcPts val="1680"/>
                        </a:lnSpc>
                        <a:defRPr/>
                      </a:pPr>
                      <a:r>
                        <a:rPr lang="en-US" sz="1200">
                          <a:solidFill>
                            <a:srgbClr val="FDB034"/>
                          </a:solidFill>
                          <a:latin typeface="Open Sans Bold"/>
                        </a:rPr>
                        <a:t>QlikView</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Associativité des données permettant une exploration intuitive des relations.</a:t>
                      </a:r>
                      <a:endParaRPr lang="en-US" sz="1100"/>
                    </a:p>
                    <a:p>
                      <a:pPr>
                        <a:lnSpc>
                          <a:spcPts val="1680"/>
                        </a:lnSpc>
                      </a:pPr>
                      <a:r>
                        <a:rPr lang="en-US" sz="1200">
                          <a:solidFill>
                            <a:srgbClr val="000000"/>
                          </a:solidFill>
                          <a:latin typeface="Open Sans Bold"/>
                        </a:rPr>
                        <a:t>- Capacité à générer rapidement des analyses ad hoc.</a:t>
                      </a:r>
                      <a:endParaRPr lang="en-US" sz="1200">
                        <a:solidFill>
                          <a:srgbClr val="000000"/>
                        </a:solidFill>
                        <a:latin typeface="Open Sans Bold"/>
                      </a:endParaRPr>
                    </a:p>
                    <a:p>
                      <a:pPr>
                        <a:lnSpc>
                          <a:spcPts val="1680"/>
                        </a:lnSpc>
                      </a:p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Interface utilisateur moins intuitive, nécessitant souvent une formation plus approfondie.</a:t>
                      </a:r>
                      <a:endParaRPr lang="en-US" sz="1100"/>
                    </a:p>
                    <a:p>
                      <a:pPr>
                        <a:lnSpc>
                          <a:spcPts val="1680"/>
                        </a:lnSpc>
                      </a:pPr>
                      <a:r>
                        <a:rPr lang="en-US" sz="1200">
                          <a:solidFill>
                            <a:srgbClr val="000000"/>
                          </a:solidFill>
                          <a:latin typeface="Open Sans Bold"/>
                        </a:rPr>
                        <a:t>- Coûts de licence et de maintenance potentiellement plus élevés.</a:t>
                      </a:r>
                      <a:endParaRPr lang="en-US" sz="1200">
                        <a:solidFill>
                          <a:srgbClr val="000000"/>
                        </a:solidFill>
                        <a:latin typeface="Open Sans Bold"/>
                      </a:endParaRPr>
                    </a:p>
                    <a:p>
                      <a:pPr>
                        <a:lnSpc>
                          <a:spcPts val="1680"/>
                        </a:lnSpc>
                      </a:pPr>
                      <a:r>
                        <a:rPr lang="en-US" sz="1200">
                          <a:solidFill>
                            <a:srgbClr val="000000"/>
                          </a:solidFill>
                          <a:latin typeface="Open Sans Bold"/>
                        </a:rPr>
                        <a:t>- Moins de flexibilité dans la gestion des données en temps réel.</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Analyses Ad Hoc, Exploration Intuitive des Relations.</a:t>
                      </a:r>
                      <a:endParaRPr lang="en-US" sz="1100"/>
                    </a:p>
                    <a:p>
                      <a:pPr>
                        <a:lnSpc>
                          <a:spcPts val="1680"/>
                        </a:lnSpc>
                      </a:pPr>
                      <a:r>
                        <a:rPr lang="en-US" sz="1200">
                          <a:solidFill>
                            <a:srgbClr val="000000"/>
                          </a:solidFill>
                          <a:latin typeface="Open Sans Bold"/>
                        </a:rPr>
                        <a:t>- Exploration et Analyse de Données à Grande Échelle.</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562364">
                <a:tc>
                  <a:txBody>
                    <a:bodyPr rtlCol="0"/>
                    <a:lstStyle/>
                    <a:p>
                      <a:pPr algn="l">
                        <a:lnSpc>
                          <a:spcPts val="1680"/>
                        </a:lnSpc>
                        <a:defRPr/>
                      </a:pPr>
                      <a:r>
                        <a:rPr lang="en-US" sz="1200">
                          <a:solidFill>
                            <a:srgbClr val="FDB034"/>
                          </a:solidFill>
                          <a:latin typeface="Open Sans Bold"/>
                        </a:rPr>
                        <a:t>Python (Matplotlib, Seaborn)</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Grande flexibilité et personnalisation dans la création de visualisations.</a:t>
                      </a:r>
                      <a:endParaRPr lang="en-US" sz="1100"/>
                    </a:p>
                    <a:p>
                      <a:pPr>
                        <a:lnSpc>
                          <a:spcPts val="1680"/>
                        </a:lnSpc>
                      </a:pPr>
                      <a:r>
                        <a:rPr lang="en-US" sz="1200">
                          <a:solidFill>
                            <a:srgbClr val="000000"/>
                          </a:solidFill>
                          <a:latin typeface="Open Sans Bold"/>
                        </a:rPr>
                        <a:t>- Bibliothèques riches en fonctionnalités telles que Matplotlib et Seaborn.</a:t>
                      </a:r>
                      <a:endParaRPr lang="en-US" sz="1200">
                        <a:solidFill>
                          <a:srgbClr val="000000"/>
                        </a:solidFill>
                        <a:latin typeface="Open Sans Bold"/>
                      </a:endParaRPr>
                    </a:p>
                    <a:p>
                      <a:pPr>
                        <a:lnSpc>
                          <a:spcPts val="1680"/>
                        </a:lnSpc>
                      </a:pPr>
                      <a:r>
                        <a:rPr lang="en-US" sz="1200">
                          <a:solidFill>
                            <a:srgbClr val="000000"/>
                          </a:solidFill>
                          <a:latin typeface="Open Sans Bold"/>
                        </a:rPr>
                        <a:t>- Intégration aisée dans des applications web ou des workflows automatisés.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Courbe d'apprentissage plus raide pour les utilisateurs non techniques.</a:t>
                      </a:r>
                      <a:endParaRPr lang="en-US" sz="1100"/>
                    </a:p>
                    <a:p>
                      <a:pPr>
                        <a:lnSpc>
                          <a:spcPts val="1680"/>
                        </a:lnSpc>
                      </a:pPr>
                      <a:r>
                        <a:rPr lang="en-US" sz="1200">
                          <a:solidFill>
                            <a:srgbClr val="000000"/>
                          </a:solidFill>
                          <a:latin typeface="Open Sans Bold"/>
                        </a:rPr>
                        <a:t>- Moins adapté à la création de rapports interactifs et de tableaux de bord.</a:t>
                      </a:r>
                      <a:endParaRPr lang="en-US" sz="1200">
                        <a:solidFill>
                          <a:srgbClr val="000000"/>
                        </a:solidFill>
                        <a:latin typeface="Open Sans Bold"/>
                      </a:endParaRPr>
                    </a:p>
                    <a:p>
                      <a:pPr>
                        <a:lnSpc>
                          <a:spcPts val="1680"/>
                        </a:lnSpc>
                      </a:pPr>
                      <a:r>
                        <a:rPr lang="en-US" sz="1200">
                          <a:solidFill>
                            <a:srgbClr val="000000"/>
                          </a:solidFill>
                          <a:latin typeface="Open Sans Bold"/>
                        </a:rPr>
                        <a:t>- Nécessite souvent une connaissance de programmation pour une utilisation avancée.</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Visualisations Statistiques, Exploration de Données.</a:t>
                      </a:r>
                      <a:endParaRPr lang="en-US" sz="1100"/>
                    </a:p>
                    <a:p>
                      <a:pPr>
                        <a:lnSpc>
                          <a:spcPts val="1680"/>
                        </a:lnSpc>
                      </a:pPr>
                      <a:r>
                        <a:rPr lang="en-US" sz="1200">
                          <a:solidFill>
                            <a:srgbClr val="000000"/>
                          </a:solidFill>
                          <a:latin typeface="Open Sans Bold"/>
                        </a:rPr>
                        <a:t>- Création de Graphiques Personnalisés, Intégration dans des Applications Web.</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460550">
                <a:tc>
                  <a:txBody>
                    <a:bodyPr rtlCol="0"/>
                    <a:lstStyle/>
                    <a:p>
                      <a:pPr algn="l">
                        <a:lnSpc>
                          <a:spcPts val="1680"/>
                        </a:lnSpc>
                        <a:defRPr/>
                      </a:pPr>
                      <a:r>
                        <a:rPr lang="en-US" sz="1200">
                          <a:solidFill>
                            <a:srgbClr val="FDB034"/>
                          </a:solidFill>
                          <a:latin typeface="Open Sans Bold"/>
                        </a:rPr>
                        <a:t>Excel</a:t>
                      </a:r>
                      <a:endParaRPr lang="en-US" sz="1100"/>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Grande adoption et familiarité parmi les utilisateurs professionnels.</a:t>
                      </a:r>
                      <a:endParaRPr lang="en-US" sz="1100"/>
                    </a:p>
                    <a:p>
                      <a:pPr>
                        <a:lnSpc>
                          <a:spcPts val="1680"/>
                        </a:lnSpc>
                      </a:pPr>
                      <a:r>
                        <a:rPr lang="en-US" sz="1200">
                          <a:solidFill>
                            <a:srgbClr val="000000"/>
                          </a:solidFill>
                          <a:latin typeface="Open Sans Bold"/>
                        </a:rPr>
                        <a:t>- Création rapide de tableaux et de graphiques simples.</a:t>
                      </a:r>
                      <a:endParaRPr lang="en-US" sz="1200">
                        <a:solidFill>
                          <a:srgbClr val="000000"/>
                        </a:solidFill>
                        <a:latin typeface="Open Sans Bold"/>
                      </a:endParaRPr>
                    </a:p>
                    <a:p>
                      <a:pPr>
                        <a:lnSpc>
                          <a:spcPts val="1680"/>
                        </a:lnSpc>
                      </a:pPr>
                      <a:r>
                        <a:rPr lang="en-US" sz="1200">
                          <a:solidFill>
                            <a:srgbClr val="000000"/>
                          </a:solidFill>
                          <a:latin typeface="Open Sans Bold"/>
                        </a:rPr>
                        <a:t>- Intégration avec d'autres fonctionnalités Excel telles que les macros et les formules.</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Difficulté à manipuler de grands ensembles de données.</a:t>
                      </a:r>
                      <a:endParaRPr lang="en-US" sz="1100"/>
                    </a:p>
                    <a:p>
                      <a:pPr>
                        <a:lnSpc>
                          <a:spcPts val="1680"/>
                        </a:lnSpc>
                      </a:pPr>
                      <a:r>
                        <a:rPr lang="en-US" sz="1200">
                          <a:solidFill>
                            <a:srgbClr val="000000"/>
                          </a:solidFill>
                          <a:latin typeface="Open Sans Bold"/>
                        </a:rPr>
                        <a:t>- Limité en termes de fonctionnalités de visualisation avancées et d'analyse prédictive.</a:t>
                      </a:r>
                      <a:endParaRPr lang="en-US" sz="1200">
                        <a:solidFill>
                          <a:srgbClr val="000000"/>
                        </a:solidFill>
                        <a:latin typeface="Open Sans Bold"/>
                      </a:endParaRPr>
                    </a:p>
                    <a:p>
                      <a:pPr>
                        <a:lnSpc>
                          <a:spcPts val="1680"/>
                        </a:lnSpc>
                      </a:pPr>
                      <a:r>
                        <a:rPr lang="en-US" sz="1200">
                          <a:solidFill>
                            <a:srgbClr val="000000"/>
                          </a:solidFill>
                          <a:latin typeface="Open Sans Bold"/>
                        </a:rPr>
                        <a:t>- Moins adapté à la collaboration et au partage de données à grande échelle.</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rtlCol="0"/>
                    <a:lstStyle/>
                    <a:p>
                      <a:pPr algn="l">
                        <a:lnSpc>
                          <a:spcPts val="1680"/>
                        </a:lnSpc>
                        <a:defRPr/>
                      </a:pPr>
                      <a:r>
                        <a:rPr lang="en-US" sz="1200">
                          <a:solidFill>
                            <a:srgbClr val="000000"/>
                          </a:solidFill>
                          <a:latin typeface="Open Sans Bold"/>
                        </a:rPr>
                        <a:t>- Création de Tableaux et de Graphiques Simples, Utilisation de Formules et de Macros.</a:t>
                      </a:r>
                      <a:endParaRPr lang="en-US" sz="1100"/>
                    </a:p>
                    <a:p>
                      <a:pPr>
                        <a:lnSpc>
                          <a:spcPts val="1680"/>
                        </a:lnSpc>
                      </a:pPr>
                      <a:r>
                        <a:rPr lang="en-US" sz="1200">
                          <a:solidFill>
                            <a:srgbClr val="000000"/>
                          </a:solidFill>
                          <a:latin typeface="Open Sans Bold"/>
                        </a:rPr>
                        <a:t>- Analyses de Données Simples, Rapports et Présentations de Base.</a:t>
                      </a:r>
                      <a:endParaRPr lang="en-US" sz="1200">
                        <a:solidFill>
                          <a:srgbClr val="000000"/>
                        </a:solidFill>
                        <a:latin typeface="Open Sans Bold"/>
                      </a:endParaRPr>
                    </a:p>
                  </a:txBody>
                  <a:tcPr marL="57150" marR="57150" marT="57150" marB="57150" anchor="t">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49</a:t>
              </a:r>
              <a:endParaRPr lang="en-US" sz="2400">
                <a:solidFill>
                  <a:srgbClr val="FFFFFF"/>
                </a:solidFill>
                <a:latin typeface="Open Sans Medium"/>
              </a:endParaRPr>
            </a:p>
          </p:txBody>
        </p:sp>
      </p:grpSp>
      <p:sp>
        <p:nvSpPr>
          <p:cNvPr id="6" name="TextBox 6"/>
          <p:cNvSpPr txBox="1"/>
          <p:nvPr/>
        </p:nvSpPr>
        <p:spPr>
          <a:xfrm>
            <a:off x="2607106" y="219075"/>
            <a:ext cx="13679835" cy="723900"/>
          </a:xfrm>
          <a:prstGeom prst="rect">
            <a:avLst/>
          </a:prstGeom>
        </p:spPr>
        <p:txBody>
          <a:bodyPr lIns="0" tIns="0" rIns="0" bIns="0" rtlCol="0" anchor="t">
            <a:spAutoFit/>
          </a:bodyPr>
          <a:lstStyle/>
          <a:p>
            <a:pPr algn="ctr">
              <a:lnSpc>
                <a:spcPts val="5760"/>
              </a:lnSpc>
              <a:spcBef>
                <a:spcPct val="0"/>
              </a:spcBef>
            </a:pPr>
            <a:r>
              <a:rPr lang="en-US" sz="4800">
                <a:solidFill>
                  <a:srgbClr val="000000"/>
                </a:solidFill>
                <a:latin typeface="Archivo Black" panose="020B0A03020202020B04"/>
              </a:rPr>
              <a:t>Comparaison des outils de visualisation  </a:t>
            </a:r>
            <a:endParaRPr lang="en-US" sz="4800">
              <a:solidFill>
                <a:srgbClr val="000000"/>
              </a:solidFill>
              <a:latin typeface="Archivo Black" panose="020B0A03020202020B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4904" y="0"/>
            <a:ext cx="19900257" cy="12547887"/>
          </a:xfrm>
          <a:custGeom>
            <a:avLst/>
            <a:gdLst/>
            <a:ahLst/>
            <a:cxnLst/>
            <a:rect l="l" t="t" r="r" b="b"/>
            <a:pathLst>
              <a:path w="19900257" h="12547887">
                <a:moveTo>
                  <a:pt x="0" y="0"/>
                </a:moveTo>
                <a:lnTo>
                  <a:pt x="19900258" y="0"/>
                </a:lnTo>
                <a:lnTo>
                  <a:pt x="19900258" y="12547887"/>
                </a:lnTo>
                <a:lnTo>
                  <a:pt x="0" y="12547887"/>
                </a:lnTo>
                <a:lnTo>
                  <a:pt x="0" y="0"/>
                </a:lnTo>
                <a:close/>
              </a:path>
            </a:pathLst>
          </a:custGeom>
          <a:blipFill>
            <a:blip r:embed="rId1"/>
            <a:stretch>
              <a:fillRect t="-2534" b="-2534"/>
            </a:stretch>
          </a:blipFill>
        </p:spPr>
      </p:sp>
      <p:grpSp>
        <p:nvGrpSpPr>
          <p:cNvPr id="3" name="Group 3"/>
          <p:cNvGrpSpPr/>
          <p:nvPr/>
        </p:nvGrpSpPr>
        <p:grpSpPr>
          <a:xfrm rot="0">
            <a:off x="17566379" y="9647517"/>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a:t>
              </a:r>
              <a:endParaRPr lang="en-US" sz="2400">
                <a:solidFill>
                  <a:srgbClr val="FFFFFF"/>
                </a:solidFill>
                <a:latin typeface="Open Sans Medium"/>
              </a:endParaRPr>
            </a:p>
          </p:txBody>
        </p:sp>
      </p:grpSp>
      <p:sp>
        <p:nvSpPr>
          <p:cNvPr id="6" name="TextBox 6"/>
          <p:cNvSpPr txBox="1"/>
          <p:nvPr/>
        </p:nvSpPr>
        <p:spPr>
          <a:xfrm>
            <a:off x="997175" y="338137"/>
            <a:ext cx="8787747" cy="1362075"/>
          </a:xfrm>
          <a:prstGeom prst="rect">
            <a:avLst/>
          </a:prstGeom>
        </p:spPr>
        <p:txBody>
          <a:bodyPr lIns="0" tIns="0" rIns="0" bIns="0" rtlCol="0" anchor="t">
            <a:spAutoFit/>
          </a:bodyPr>
          <a:lstStyle/>
          <a:p>
            <a:pPr>
              <a:lnSpc>
                <a:spcPts val="5175"/>
              </a:lnSpc>
            </a:pPr>
            <a:r>
              <a:rPr lang="en-US" sz="4500">
                <a:solidFill>
                  <a:srgbClr val="000000"/>
                </a:solidFill>
                <a:latin typeface="Poppins Bold" panose="00000800000000000000"/>
              </a:rPr>
              <a:t>Qu’est-ce que la visualisation des données ?</a:t>
            </a:r>
            <a:endParaRPr lang="en-US" sz="4500">
              <a:solidFill>
                <a:srgbClr val="000000"/>
              </a:solidFill>
              <a:latin typeface="Poppins Bold" panose="00000800000000000000"/>
            </a:endParaRPr>
          </a:p>
        </p:txBody>
      </p:sp>
      <p:sp>
        <p:nvSpPr>
          <p:cNvPr id="7" name="TextBox 7"/>
          <p:cNvSpPr txBox="1"/>
          <p:nvPr/>
        </p:nvSpPr>
        <p:spPr>
          <a:xfrm>
            <a:off x="3690657" y="3361894"/>
            <a:ext cx="10321916" cy="3700025"/>
          </a:xfrm>
          <a:prstGeom prst="rect">
            <a:avLst/>
          </a:prstGeom>
        </p:spPr>
        <p:txBody>
          <a:bodyPr lIns="0" tIns="0" rIns="0" bIns="0" rtlCol="0" anchor="t">
            <a:spAutoFit/>
          </a:bodyPr>
          <a:lstStyle/>
          <a:p>
            <a:pPr algn="ctr">
              <a:lnSpc>
                <a:spcPts val="4350"/>
              </a:lnSpc>
            </a:pPr>
            <a:r>
              <a:rPr lang="en-US" sz="3655">
                <a:solidFill>
                  <a:srgbClr val="000000"/>
                </a:solidFill>
                <a:latin typeface="Poppins Bold" panose="00000800000000000000"/>
              </a:rPr>
              <a:t>La visualisation des données est la représentation graphique des données à l’aide d’éléments visuels tels que des diagrammes, des graphiques, des cartes ou des calendriers.</a:t>
            </a:r>
            <a:endParaRPr lang="en-US" sz="3655">
              <a:solidFill>
                <a:srgbClr val="000000"/>
              </a:solidFill>
              <a:latin typeface="Poppins Bold" panose="00000800000000000000"/>
            </a:endParaRPr>
          </a:p>
          <a:p>
            <a:pPr algn="just">
              <a:lnSpc>
                <a:spcPts val="3755"/>
              </a:lnSpc>
            </a:pPr>
          </a:p>
          <a:p>
            <a:pPr algn="just">
              <a:lnSpc>
                <a:spcPts val="3755"/>
              </a:lnSpc>
            </a:p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73720">
            <a:off x="5570985" y="2932996"/>
            <a:ext cx="12676724" cy="4421008"/>
          </a:xfrm>
          <a:custGeom>
            <a:avLst/>
            <a:gdLst/>
            <a:ahLst/>
            <a:cxnLst/>
            <a:rect l="l" t="t" r="r" b="b"/>
            <a:pathLst>
              <a:path w="12676724" h="4421008">
                <a:moveTo>
                  <a:pt x="0" y="0"/>
                </a:moveTo>
                <a:lnTo>
                  <a:pt x="12676724" y="0"/>
                </a:lnTo>
                <a:lnTo>
                  <a:pt x="12676724" y="4421008"/>
                </a:lnTo>
                <a:lnTo>
                  <a:pt x="0" y="4421008"/>
                </a:lnTo>
                <a:lnTo>
                  <a:pt x="0" y="0"/>
                </a:lnTo>
                <a:close/>
              </a:path>
            </a:pathLst>
          </a:custGeom>
          <a:blipFill>
            <a:blip r:embed="rId1"/>
            <a:stretch>
              <a:fillRect/>
            </a:stretch>
          </a:blipFill>
        </p:spPr>
      </p:sp>
      <p:grpSp>
        <p:nvGrpSpPr>
          <p:cNvPr id="3" name="Group 3"/>
          <p:cNvGrpSpPr/>
          <p:nvPr/>
        </p:nvGrpSpPr>
        <p:grpSpPr>
          <a:xfrm rot="0">
            <a:off x="11115371" y="0"/>
            <a:ext cx="7172629" cy="10284335"/>
            <a:chOff x="0" y="0"/>
            <a:chExt cx="20508404" cy="29405580"/>
          </a:xfrm>
        </p:grpSpPr>
        <p:sp>
          <p:nvSpPr>
            <p:cNvPr id="4" name="Freeform 4"/>
            <p:cNvSpPr/>
            <p:nvPr/>
          </p:nvSpPr>
          <p:spPr>
            <a:xfrm>
              <a:off x="0" y="0"/>
              <a:ext cx="20508340" cy="29405582"/>
            </a:xfrm>
            <a:custGeom>
              <a:avLst/>
              <a:gdLst/>
              <a:ahLst/>
              <a:cxnLst/>
              <a:rect l="l" t="t" r="r" b="b"/>
              <a:pathLst>
                <a:path w="20508340" h="29405582">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a:blip r:embed="rId2"/>
              <a:stretch>
                <a:fillRect l="-77452" r="-77452"/>
              </a:stretch>
            </a:blipFill>
          </p:spPr>
        </p:sp>
      </p:grpSp>
      <p:sp>
        <p:nvSpPr>
          <p:cNvPr id="5" name="Freeform 5"/>
          <p:cNvSpPr/>
          <p:nvPr/>
        </p:nvSpPr>
        <p:spPr>
          <a:xfrm rot="-2967198" flipH="1">
            <a:off x="13287997" y="6433664"/>
            <a:ext cx="10665551" cy="3626287"/>
          </a:xfrm>
          <a:custGeom>
            <a:avLst/>
            <a:gdLst/>
            <a:ahLst/>
            <a:cxnLst/>
            <a:rect l="l" t="t" r="r" b="b"/>
            <a:pathLst>
              <a:path w="10665551" h="3626287">
                <a:moveTo>
                  <a:pt x="10665551" y="0"/>
                </a:moveTo>
                <a:lnTo>
                  <a:pt x="0" y="0"/>
                </a:lnTo>
                <a:lnTo>
                  <a:pt x="0" y="3626288"/>
                </a:lnTo>
                <a:lnTo>
                  <a:pt x="10665551" y="3626288"/>
                </a:lnTo>
                <a:lnTo>
                  <a:pt x="10665551" y="0"/>
                </a:lnTo>
                <a:close/>
              </a:path>
            </a:pathLst>
          </a:custGeom>
          <a:blipFill>
            <a:blip r:embed="rId3">
              <a:alphaModFix amt="77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588741" y="4193525"/>
            <a:ext cx="8555259" cy="3679190"/>
          </a:xfrm>
          <a:prstGeom prst="rect">
            <a:avLst/>
          </a:prstGeom>
        </p:spPr>
        <p:txBody>
          <a:bodyPr lIns="0" tIns="0" rIns="0" bIns="0" rtlCol="0" anchor="t">
            <a:spAutoFit/>
          </a:bodyPr>
          <a:lstStyle/>
          <a:p>
            <a:pPr algn="ctr">
              <a:lnSpc>
                <a:spcPts val="3640"/>
              </a:lnSpc>
            </a:pPr>
            <a:r>
              <a:rPr lang="en-US" sz="2800">
                <a:solidFill>
                  <a:srgbClr val="000000"/>
                </a:solidFill>
                <a:latin typeface="Poppins Bold" panose="00000800000000000000"/>
              </a:rPr>
              <a:t>En conclusion, les outils de visualisation de données, qu'ils soient basés sur des plateformes telles que Power BI ou qu'ils soient des bibliothèques de programmation comme Matplotlib et Seaborn en Python, offrent des moyens puissants et efficaces pour explorer, analyser et communiquer des informations à partir de données</a:t>
            </a:r>
            <a:endParaRPr lang="en-US" sz="2800">
              <a:solidFill>
                <a:srgbClr val="000000"/>
              </a:solidFill>
              <a:latin typeface="Poppins Bold" panose="00000800000000000000"/>
            </a:endParaRPr>
          </a:p>
        </p:txBody>
      </p:sp>
      <p:sp>
        <p:nvSpPr>
          <p:cNvPr id="7" name="TextBox 7"/>
          <p:cNvSpPr txBox="1"/>
          <p:nvPr/>
        </p:nvSpPr>
        <p:spPr>
          <a:xfrm>
            <a:off x="1028700" y="1019175"/>
            <a:ext cx="7207401" cy="687705"/>
          </a:xfrm>
          <a:prstGeom prst="rect">
            <a:avLst/>
          </a:prstGeom>
        </p:spPr>
        <p:txBody>
          <a:bodyPr lIns="0" tIns="0" rIns="0" bIns="0" rtlCol="0" anchor="t">
            <a:spAutoFit/>
          </a:bodyPr>
          <a:lstStyle/>
          <a:p>
            <a:pPr>
              <a:lnSpc>
                <a:spcPts val="5085"/>
              </a:lnSpc>
            </a:pPr>
            <a:r>
              <a:rPr lang="en-US" sz="4500" spc="-134">
                <a:solidFill>
                  <a:srgbClr val="000000"/>
                </a:solidFill>
                <a:latin typeface="Poppins Bold" panose="00000800000000000000"/>
              </a:rPr>
              <a:t>CONCLUSION</a:t>
            </a:r>
            <a:endParaRPr lang="en-US" sz="4500" spc="-134">
              <a:solidFill>
                <a:srgbClr val="000000"/>
              </a:solidFill>
              <a:latin typeface="Poppins Bold" panose="00000800000000000000"/>
            </a:endParaRPr>
          </a:p>
        </p:txBody>
      </p:sp>
      <p:grpSp>
        <p:nvGrpSpPr>
          <p:cNvPr id="8" name="Group 8"/>
          <p:cNvGrpSpPr/>
          <p:nvPr/>
        </p:nvGrpSpPr>
        <p:grpSpPr>
          <a:xfrm rot="0">
            <a:off x="11279555" y="946396"/>
            <a:ext cx="857867" cy="8578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0" name="TextBox 10"/>
            <p:cNvSpPr txBox="1"/>
            <p:nvPr/>
          </p:nvSpPr>
          <p:spPr>
            <a:xfrm>
              <a:off x="76200" y="76200"/>
              <a:ext cx="660400" cy="660400"/>
            </a:xfrm>
            <a:prstGeom prst="rect">
              <a:avLst/>
            </a:prstGeom>
          </p:spPr>
          <p:txBody>
            <a:bodyPr lIns="50800" tIns="50800" rIns="50800" bIns="50800" rtlCol="0" anchor="ctr"/>
            <a:lstStyle/>
            <a:p>
              <a:pPr algn="ctr">
                <a:lnSpc>
                  <a:spcPts val="1855"/>
                </a:lnSpc>
              </a:pPr>
            </a:p>
          </p:txBody>
        </p:sp>
      </p:grpSp>
      <p:grpSp>
        <p:nvGrpSpPr>
          <p:cNvPr id="11" name="Group 11"/>
          <p:cNvGrpSpPr/>
          <p:nvPr/>
        </p:nvGrpSpPr>
        <p:grpSpPr>
          <a:xfrm rot="0">
            <a:off x="10765440" y="2226096"/>
            <a:ext cx="604566" cy="6045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3" name="TextBox 13"/>
            <p:cNvSpPr txBox="1"/>
            <p:nvPr/>
          </p:nvSpPr>
          <p:spPr>
            <a:xfrm>
              <a:off x="76200" y="76200"/>
              <a:ext cx="660400" cy="660400"/>
            </a:xfrm>
            <a:prstGeom prst="rect">
              <a:avLst/>
            </a:prstGeom>
          </p:spPr>
          <p:txBody>
            <a:bodyPr lIns="50800" tIns="50800" rIns="50800" bIns="50800" rtlCol="0" anchor="ctr"/>
            <a:lstStyle/>
            <a:p>
              <a:pPr algn="ctr">
                <a:lnSpc>
                  <a:spcPts val="1855"/>
                </a:lnSpc>
              </a:pPr>
            </a:p>
          </p:txBody>
        </p:sp>
      </p:grpSp>
      <p:grpSp>
        <p:nvGrpSpPr>
          <p:cNvPr id="14" name="Group 14"/>
          <p:cNvGrpSpPr/>
          <p:nvPr/>
        </p:nvGrpSpPr>
        <p:grpSpPr>
          <a:xfrm rot="0">
            <a:off x="11590531" y="681913"/>
            <a:ext cx="637633" cy="63763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DE59"/>
              </a:solidFill>
              <a:prstDash val="solid"/>
              <a:miter/>
            </a:ln>
          </p:spPr>
        </p:sp>
        <p:sp>
          <p:nvSpPr>
            <p:cNvPr id="16" name="TextBox 16"/>
            <p:cNvSpPr txBox="1"/>
            <p:nvPr/>
          </p:nvSpPr>
          <p:spPr>
            <a:xfrm>
              <a:off x="76200" y="76200"/>
              <a:ext cx="660400" cy="660400"/>
            </a:xfrm>
            <a:prstGeom prst="rect">
              <a:avLst/>
            </a:prstGeom>
          </p:spPr>
          <p:txBody>
            <a:bodyPr lIns="50800" tIns="50800" rIns="50800" bIns="50800" rtlCol="0" anchor="ctr"/>
            <a:lstStyle/>
            <a:p>
              <a:pPr algn="ctr">
                <a:lnSpc>
                  <a:spcPts val="1855"/>
                </a:lnSpc>
              </a:pPr>
            </a:p>
          </p:txBody>
        </p:sp>
      </p:grpSp>
      <p:grpSp>
        <p:nvGrpSpPr>
          <p:cNvPr id="17" name="Group 17"/>
          <p:cNvGrpSpPr/>
          <p:nvPr/>
        </p:nvGrpSpPr>
        <p:grpSpPr>
          <a:xfrm rot="0">
            <a:off x="17585429" y="9657042"/>
            <a:ext cx="721621" cy="639483"/>
            <a:chOff x="0" y="0"/>
            <a:chExt cx="190057" cy="168424"/>
          </a:xfrm>
        </p:grpSpPr>
        <p:sp>
          <p:nvSpPr>
            <p:cNvPr id="18" name="Freeform 1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9" name="TextBox 1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50</a:t>
              </a:r>
              <a:endParaRPr lang="en-US" sz="2400">
                <a:solidFill>
                  <a:srgbClr val="FFFFFF"/>
                </a:solidFill>
                <a:latin typeface="Open Sans Medium"/>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6227803" y="3525360"/>
            <a:ext cx="3051516" cy="3051516"/>
            <a:chOff x="0" y="0"/>
            <a:chExt cx="6350000" cy="6350000"/>
          </a:xfrm>
        </p:grpSpPr>
        <p:sp>
          <p:nvSpPr>
            <p:cNvPr id="3" name="Freeform 3"/>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DE59"/>
            </a:solidFill>
          </p:spPr>
        </p:sp>
        <p:sp>
          <p:nvSpPr>
            <p:cNvPr id="4" name="Freeform 4"/>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1"/>
              <a:stretch>
                <a:fillRect l="-25063" r="-25063"/>
              </a:stretch>
            </a:blipFill>
          </p:spPr>
        </p:sp>
      </p:grpSp>
      <p:grpSp>
        <p:nvGrpSpPr>
          <p:cNvPr id="5" name="Group 5"/>
          <p:cNvGrpSpPr>
            <a:grpSpLocks noChangeAspect="1"/>
          </p:cNvGrpSpPr>
          <p:nvPr/>
        </p:nvGrpSpPr>
        <p:grpSpPr>
          <a:xfrm rot="0">
            <a:off x="6227803" y="6586401"/>
            <a:ext cx="3051516" cy="30515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FFDE59"/>
            </a:solidFill>
          </p:spPr>
        </p:sp>
        <p:sp>
          <p:nvSpPr>
            <p:cNvPr id="7" name="Freeform 7"/>
            <p:cNvSpPr/>
            <p:nvPr/>
          </p:nvSpPr>
          <p:spPr>
            <a:xfrm>
              <a:off x="227013" y="334588"/>
              <a:ext cx="5895974" cy="5627484"/>
            </a:xfrm>
            <a:custGeom>
              <a:avLst/>
              <a:gdLst/>
              <a:ahLst/>
              <a:cxnLst/>
              <a:rect l="l" t="t" r="r" b="b"/>
              <a:pathLst>
                <a:path w="5895974" h="562748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2"/>
              <a:stretch>
                <a:fillRect l="-16369" r="-16369"/>
              </a:stretch>
            </a:blipFill>
          </p:spPr>
        </p:sp>
      </p:grpSp>
      <p:grpSp>
        <p:nvGrpSpPr>
          <p:cNvPr id="8" name="Group 8"/>
          <p:cNvGrpSpPr>
            <a:grpSpLocks noChangeAspect="1"/>
          </p:cNvGrpSpPr>
          <p:nvPr/>
        </p:nvGrpSpPr>
        <p:grpSpPr>
          <a:xfrm rot="0">
            <a:off x="9279319" y="6586401"/>
            <a:ext cx="3051516" cy="3051516"/>
            <a:chOff x="0" y="0"/>
            <a:chExt cx="6350000" cy="6350000"/>
          </a:xfrm>
        </p:grpSpPr>
        <p:sp>
          <p:nvSpPr>
            <p:cNvPr id="9" name="Freeform 9"/>
            <p:cNvSpPr/>
            <p:nvPr/>
          </p:nvSpPr>
          <p:spPr>
            <a:xfrm>
              <a:off x="0" y="0"/>
              <a:ext cx="6350000" cy="6350000"/>
            </a:xfrm>
            <a:custGeom>
              <a:avLst/>
              <a:gdLst/>
              <a:ahLst/>
              <a:cxnLst/>
              <a:rect l="l" t="t" r="r" b="b"/>
              <a:pathLst>
                <a:path w="6350000" h="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FFDE59"/>
            </a:solidFill>
          </p:spPr>
        </p:sp>
        <p:sp>
          <p:nvSpPr>
            <p:cNvPr id="10" name="Freeform 10"/>
            <p:cNvSpPr/>
            <p:nvPr/>
          </p:nvSpPr>
          <p:spPr>
            <a:xfrm>
              <a:off x="199010" y="359986"/>
              <a:ext cx="5898640" cy="5630028"/>
            </a:xfrm>
            <a:custGeom>
              <a:avLst/>
              <a:gdLst/>
              <a:ahLst/>
              <a:cxnLst/>
              <a:rect l="l" t="t" r="r" b="b"/>
              <a:pathLst>
                <a:path w="5898640" h="5630028">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3"/>
              <a:stretch>
                <a:fillRect l="-24712" r="-24712"/>
              </a:stretch>
            </a:blipFill>
          </p:spPr>
        </p:sp>
      </p:grpSp>
      <p:grpSp>
        <p:nvGrpSpPr>
          <p:cNvPr id="11" name="Group 11"/>
          <p:cNvGrpSpPr>
            <a:grpSpLocks noChangeAspect="1"/>
          </p:cNvGrpSpPr>
          <p:nvPr/>
        </p:nvGrpSpPr>
        <p:grpSpPr>
          <a:xfrm rot="0">
            <a:off x="9279319" y="3525360"/>
            <a:ext cx="3051516" cy="305151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DE59"/>
            </a:solidFill>
          </p:spPr>
        </p:sp>
        <p:sp>
          <p:nvSpPr>
            <p:cNvPr id="13" name="Freeform 13"/>
            <p:cNvSpPr/>
            <p:nvPr/>
          </p:nvSpPr>
          <p:spPr>
            <a:xfrm>
              <a:off x="227013" y="387928"/>
              <a:ext cx="5895974" cy="5627483"/>
            </a:xfrm>
            <a:custGeom>
              <a:avLst/>
              <a:gdLst/>
              <a:ahLst/>
              <a:cxnLst/>
              <a:rect l="l" t="t" r="r" b="b"/>
              <a:pathLst>
                <a:path w="5895974" h="5627483">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4"/>
              <a:stretch>
                <a:fillRect l="-24712" r="-24712"/>
              </a:stretch>
            </a:blipFill>
          </p:spPr>
        </p:sp>
      </p:grpSp>
      <p:sp>
        <p:nvSpPr>
          <p:cNvPr id="14" name="TextBox 14"/>
          <p:cNvSpPr txBox="1"/>
          <p:nvPr/>
        </p:nvSpPr>
        <p:spPr>
          <a:xfrm>
            <a:off x="2378224" y="4503452"/>
            <a:ext cx="3627207" cy="625476"/>
          </a:xfrm>
          <a:prstGeom prst="rect">
            <a:avLst/>
          </a:prstGeom>
        </p:spPr>
        <p:txBody>
          <a:bodyPr lIns="0" tIns="0" rIns="0" bIns="0" rtlCol="0" anchor="t">
            <a:spAutoFit/>
          </a:bodyPr>
          <a:lstStyle/>
          <a:p>
            <a:pPr algn="r">
              <a:lnSpc>
                <a:spcPts val="4900"/>
              </a:lnSpc>
              <a:spcBef>
                <a:spcPct val="0"/>
              </a:spcBef>
            </a:pPr>
            <a:r>
              <a:rPr lang="en-US" sz="3500">
                <a:solidFill>
                  <a:srgbClr val="000000"/>
                </a:solidFill>
                <a:latin typeface="Poppins Bold" panose="00000800000000000000"/>
              </a:rPr>
              <a:t>HISTOGRAMMES</a:t>
            </a:r>
            <a:endParaRPr lang="en-US" sz="3500">
              <a:solidFill>
                <a:srgbClr val="000000"/>
              </a:solidFill>
              <a:latin typeface="Poppins Bold" panose="00000800000000000000"/>
            </a:endParaRPr>
          </a:p>
        </p:txBody>
      </p:sp>
      <p:sp>
        <p:nvSpPr>
          <p:cNvPr id="15" name="TextBox 15"/>
          <p:cNvSpPr txBox="1"/>
          <p:nvPr/>
        </p:nvSpPr>
        <p:spPr>
          <a:xfrm>
            <a:off x="12549909" y="4579534"/>
            <a:ext cx="5469682" cy="625476"/>
          </a:xfrm>
          <a:prstGeom prst="rect">
            <a:avLst/>
          </a:prstGeom>
        </p:spPr>
        <p:txBody>
          <a:bodyPr lIns="0" tIns="0" rIns="0" bIns="0" rtlCol="0" anchor="t">
            <a:spAutoFit/>
          </a:bodyPr>
          <a:lstStyle/>
          <a:p>
            <a:pPr>
              <a:lnSpc>
                <a:spcPts val="4900"/>
              </a:lnSpc>
              <a:spcBef>
                <a:spcPct val="0"/>
              </a:spcBef>
            </a:pPr>
            <a:r>
              <a:rPr lang="en-US" sz="3500">
                <a:solidFill>
                  <a:srgbClr val="000000"/>
                </a:solidFill>
                <a:latin typeface="Poppins Bold" panose="00000800000000000000"/>
              </a:rPr>
              <a:t>DIAGRAMMES À BARRES</a:t>
            </a:r>
            <a:endParaRPr lang="en-US" sz="3500">
              <a:solidFill>
                <a:srgbClr val="000000"/>
              </a:solidFill>
              <a:latin typeface="Poppins Bold" panose="00000800000000000000"/>
            </a:endParaRPr>
          </a:p>
        </p:txBody>
      </p:sp>
      <p:sp>
        <p:nvSpPr>
          <p:cNvPr id="16" name="TextBox 16"/>
          <p:cNvSpPr txBox="1"/>
          <p:nvPr/>
        </p:nvSpPr>
        <p:spPr>
          <a:xfrm>
            <a:off x="424653" y="163035"/>
            <a:ext cx="16537593" cy="3352800"/>
          </a:xfrm>
          <a:prstGeom prst="rect">
            <a:avLst/>
          </a:prstGeom>
        </p:spPr>
        <p:txBody>
          <a:bodyPr lIns="0" tIns="0" rIns="0" bIns="0" rtlCol="0" anchor="t">
            <a:spAutoFit/>
          </a:bodyPr>
          <a:lstStyle/>
          <a:p>
            <a:pPr>
              <a:lnSpc>
                <a:spcPts val="8640"/>
              </a:lnSpc>
            </a:pPr>
            <a:r>
              <a:rPr lang="en-US" sz="7200">
                <a:solidFill>
                  <a:srgbClr val="FDB034"/>
                </a:solidFill>
                <a:latin typeface="Poppins Bold" panose="00000800000000000000"/>
              </a:rPr>
              <a:t>SECTION 3 </a:t>
            </a:r>
            <a:endParaRPr lang="en-US" sz="7200">
              <a:solidFill>
                <a:srgbClr val="FDB034"/>
              </a:solidFill>
              <a:latin typeface="Poppins Bold" panose="00000800000000000000"/>
            </a:endParaRPr>
          </a:p>
          <a:p>
            <a:pPr>
              <a:lnSpc>
                <a:spcPts val="8640"/>
              </a:lnSpc>
            </a:pPr>
            <a:r>
              <a:rPr lang="en-US" sz="7200">
                <a:solidFill>
                  <a:srgbClr val="FDB034"/>
                </a:solidFill>
                <a:latin typeface="Poppins Bold" panose="00000800000000000000"/>
              </a:rPr>
              <a:t>VISUALISATION DE DONNÉES UNIDIMENSIONNELLES </a:t>
            </a:r>
            <a:endParaRPr lang="en-US" sz="7200">
              <a:solidFill>
                <a:srgbClr val="FDB034"/>
              </a:solidFill>
              <a:latin typeface="Poppins Bold" panose="00000800000000000000"/>
            </a:endParaRPr>
          </a:p>
        </p:txBody>
      </p:sp>
      <p:sp>
        <p:nvSpPr>
          <p:cNvPr id="17" name="TextBox 17"/>
          <p:cNvSpPr txBox="1"/>
          <p:nvPr/>
        </p:nvSpPr>
        <p:spPr>
          <a:xfrm>
            <a:off x="-138616" y="7519862"/>
            <a:ext cx="6366419" cy="625476"/>
          </a:xfrm>
          <a:prstGeom prst="rect">
            <a:avLst/>
          </a:prstGeom>
        </p:spPr>
        <p:txBody>
          <a:bodyPr lIns="0" tIns="0" rIns="0" bIns="0" rtlCol="0" anchor="t">
            <a:spAutoFit/>
          </a:bodyPr>
          <a:lstStyle/>
          <a:p>
            <a:pPr algn="r">
              <a:lnSpc>
                <a:spcPts val="4900"/>
              </a:lnSpc>
              <a:spcBef>
                <a:spcPct val="0"/>
              </a:spcBef>
            </a:pPr>
            <a:r>
              <a:rPr lang="en-US" sz="3500">
                <a:solidFill>
                  <a:srgbClr val="000000"/>
                </a:solidFill>
                <a:latin typeface="Poppins Bold" panose="00000800000000000000"/>
              </a:rPr>
              <a:t>DIAGRAMMES CIRCULAIRES </a:t>
            </a:r>
            <a:endParaRPr lang="en-US" sz="3500">
              <a:solidFill>
                <a:srgbClr val="000000"/>
              </a:solidFill>
              <a:latin typeface="Poppins Bold" panose="00000800000000000000"/>
            </a:endParaRPr>
          </a:p>
        </p:txBody>
      </p:sp>
      <p:sp>
        <p:nvSpPr>
          <p:cNvPr id="18" name="TextBox 18"/>
          <p:cNvSpPr txBox="1"/>
          <p:nvPr/>
        </p:nvSpPr>
        <p:spPr>
          <a:xfrm>
            <a:off x="12549909" y="7438570"/>
            <a:ext cx="5876707" cy="625476"/>
          </a:xfrm>
          <a:prstGeom prst="rect">
            <a:avLst/>
          </a:prstGeom>
        </p:spPr>
        <p:txBody>
          <a:bodyPr lIns="0" tIns="0" rIns="0" bIns="0" rtlCol="0" anchor="t">
            <a:spAutoFit/>
          </a:bodyPr>
          <a:lstStyle/>
          <a:p>
            <a:pPr>
              <a:lnSpc>
                <a:spcPts val="4900"/>
              </a:lnSpc>
              <a:spcBef>
                <a:spcPct val="0"/>
              </a:spcBef>
            </a:pPr>
            <a:r>
              <a:rPr lang="en-US" sz="3500">
                <a:solidFill>
                  <a:srgbClr val="000000"/>
                </a:solidFill>
                <a:latin typeface="Poppins Bold" panose="00000800000000000000"/>
              </a:rPr>
              <a:t>DIAGRAMMES  DE DENSITÉ</a:t>
            </a:r>
            <a:endParaRPr lang="en-US" sz="3500">
              <a:solidFill>
                <a:srgbClr val="000000"/>
              </a:solidFill>
              <a:latin typeface="Poppins Bold" panose="00000800000000000000"/>
            </a:endParaRPr>
          </a:p>
        </p:txBody>
      </p:sp>
      <p:grpSp>
        <p:nvGrpSpPr>
          <p:cNvPr id="19" name="Group 19"/>
          <p:cNvGrpSpPr/>
          <p:nvPr/>
        </p:nvGrpSpPr>
        <p:grpSpPr>
          <a:xfrm rot="0">
            <a:off x="17585429" y="9657042"/>
            <a:ext cx="721621" cy="639483"/>
            <a:chOff x="0" y="0"/>
            <a:chExt cx="190057" cy="168424"/>
          </a:xfrm>
        </p:grpSpPr>
        <p:sp>
          <p:nvSpPr>
            <p:cNvPr id="20" name="Freeform 2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1" name="TextBox 2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51</a:t>
              </a:r>
              <a:endParaRPr lang="en-US" sz="2400">
                <a:solidFill>
                  <a:srgbClr val="FFFFFF"/>
                </a:solidFill>
                <a:latin typeface="Open Sans Medium"/>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425559" y="5663958"/>
            <a:ext cx="9436882"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HISTOGRAMMES</a:t>
            </a:r>
            <a:endParaRPr lang="en-US" sz="8530">
              <a:solidFill>
                <a:srgbClr val="FFFFFF"/>
              </a:solidFill>
              <a:latin typeface="IBM Plex Sans Bold" panose="020B0803050203000203"/>
            </a:endParaRPr>
          </a:p>
        </p:txBody>
      </p:sp>
      <p:grpSp>
        <p:nvGrpSpPr>
          <p:cNvPr id="10" name="Group 10"/>
          <p:cNvGrpSpPr/>
          <p:nvPr/>
        </p:nvGrpSpPr>
        <p:grpSpPr>
          <a:xfrm rot="0">
            <a:off x="17585429" y="9657042"/>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52</a:t>
              </a:r>
              <a:endParaRPr lang="en-US" sz="2400">
                <a:solidFill>
                  <a:srgbClr val="FFFFFF"/>
                </a:solidFill>
                <a:latin typeface="Open Sans Medium"/>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density</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weights</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cumulative</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color</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 PLT.HIST()</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range</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data</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histtype</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bins</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sp>
        <p:nvSpPr>
          <p:cNvPr id="41" name="TextBox 41"/>
          <p:cNvSpPr txBox="1"/>
          <p:nvPr/>
        </p:nvSpPr>
        <p:spPr>
          <a:xfrm>
            <a:off x="757958" y="581025"/>
            <a:ext cx="6085731"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plt.hist()</a:t>
            </a:r>
            <a:endParaRPr lang="en-US" sz="5800">
              <a:solidFill>
                <a:srgbClr val="0048A8"/>
              </a:solidFill>
              <a:latin typeface="Open Sans Medium"/>
            </a:endParaRPr>
          </a:p>
        </p:txBody>
      </p:sp>
      <p:grpSp>
        <p:nvGrpSpPr>
          <p:cNvPr id="42" name="Group 42"/>
          <p:cNvGrpSpPr/>
          <p:nvPr/>
        </p:nvGrpSpPr>
        <p:grpSpPr>
          <a:xfrm rot="0">
            <a:off x="17585429" y="9657042"/>
            <a:ext cx="721621" cy="639483"/>
            <a:chOff x="0" y="0"/>
            <a:chExt cx="190057" cy="168424"/>
          </a:xfrm>
        </p:grpSpPr>
        <p:sp>
          <p:nvSpPr>
            <p:cNvPr id="43" name="Freeform 4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4" name="TextBox 4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53</a:t>
              </a:r>
              <a:endParaRPr lang="en-US" sz="2400">
                <a:solidFill>
                  <a:srgbClr val="FFFFFF"/>
                </a:solidFill>
                <a:latin typeface="Open Sans Medium"/>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429964" y="0"/>
            <a:ext cx="10650906" cy="4642850"/>
          </a:xfrm>
          <a:custGeom>
            <a:avLst/>
            <a:gdLst/>
            <a:ahLst/>
            <a:cxnLst/>
            <a:rect l="l" t="t" r="r" b="b"/>
            <a:pathLst>
              <a:path w="10650906" h="4642850">
                <a:moveTo>
                  <a:pt x="0" y="0"/>
                </a:moveTo>
                <a:lnTo>
                  <a:pt x="10650906" y="0"/>
                </a:lnTo>
                <a:lnTo>
                  <a:pt x="10650906" y="4642850"/>
                </a:lnTo>
                <a:lnTo>
                  <a:pt x="0" y="4642850"/>
                </a:lnTo>
                <a:lnTo>
                  <a:pt x="0" y="0"/>
                </a:lnTo>
                <a:close/>
              </a:path>
            </a:pathLst>
          </a:custGeom>
          <a:blipFill>
            <a:blip r:embed="rId1"/>
            <a:stretch>
              <a:fillRect l="-11594" b="-9548"/>
            </a:stretch>
          </a:blipFill>
        </p:spPr>
      </p:sp>
      <p:sp>
        <p:nvSpPr>
          <p:cNvPr id="3" name="Freeform 3"/>
          <p:cNvSpPr/>
          <p:nvPr/>
        </p:nvSpPr>
        <p:spPr>
          <a:xfrm>
            <a:off x="-179561" y="3829856"/>
            <a:ext cx="8609525" cy="6457144"/>
          </a:xfrm>
          <a:custGeom>
            <a:avLst/>
            <a:gdLst/>
            <a:ahLst/>
            <a:cxnLst/>
            <a:rect l="l" t="t" r="r" b="b"/>
            <a:pathLst>
              <a:path w="8609525" h="6457144">
                <a:moveTo>
                  <a:pt x="0" y="0"/>
                </a:moveTo>
                <a:lnTo>
                  <a:pt x="8609525" y="0"/>
                </a:lnTo>
                <a:lnTo>
                  <a:pt x="8609525" y="6457144"/>
                </a:lnTo>
                <a:lnTo>
                  <a:pt x="0" y="6457144"/>
                </a:lnTo>
                <a:lnTo>
                  <a:pt x="0" y="0"/>
                </a:lnTo>
                <a:close/>
              </a:path>
            </a:pathLst>
          </a:custGeom>
          <a:blipFill>
            <a:blip r:embed="rId2"/>
            <a:stretch>
              <a:fillRect/>
            </a:stretch>
          </a:blipFill>
        </p:spPr>
      </p:sp>
      <p:sp>
        <p:nvSpPr>
          <p:cNvPr id="4" name="TextBox 4"/>
          <p:cNvSpPr txBox="1"/>
          <p:nvPr/>
        </p:nvSpPr>
        <p:spPr>
          <a:xfrm>
            <a:off x="1388679"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flipH="1">
            <a:off x="10195377" y="6335413"/>
            <a:ext cx="1177158" cy="0"/>
          </a:xfrm>
          <a:prstGeom prst="line">
            <a:avLst/>
          </a:prstGeom>
          <a:ln w="257175" cap="flat">
            <a:solidFill>
              <a:srgbClr val="0048A8"/>
            </a:solidFill>
            <a:prstDash val="solid"/>
            <a:headEnd type="none" w="sm" len="sm"/>
            <a:tailEnd type="triangle" w="lg" len="med"/>
          </a:ln>
        </p:spPr>
      </p:sp>
      <p:sp>
        <p:nvSpPr>
          <p:cNvPr id="6" name="TextBox 6"/>
          <p:cNvSpPr txBox="1"/>
          <p:nvPr/>
        </p:nvSpPr>
        <p:spPr>
          <a:xfrm>
            <a:off x="11783032" y="5935363"/>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87696" y="1076325"/>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54</a:t>
              </a:r>
              <a:endParaRPr lang="en-US" sz="2400">
                <a:solidFill>
                  <a:srgbClr val="FFFFFF"/>
                </a:solidFill>
                <a:latin typeface="Open Sans Medium"/>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222" b="-8222"/>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153174" y="5663958"/>
            <a:ext cx="14687934"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DIAGRAMMES À BARRES</a:t>
            </a:r>
            <a:endParaRPr lang="en-US" sz="8530">
              <a:solidFill>
                <a:srgbClr val="FFFFFF"/>
              </a:solidFill>
              <a:latin typeface="IBM Plex Sans Bold" panose="020B0803050203000203"/>
            </a:endParaRPr>
          </a:p>
        </p:txBody>
      </p:sp>
      <p:grpSp>
        <p:nvGrpSpPr>
          <p:cNvPr id="10" name="Group 10"/>
          <p:cNvGrpSpPr/>
          <p:nvPr/>
        </p:nvGrpSpPr>
        <p:grpSpPr>
          <a:xfrm rot="0">
            <a:off x="17585429" y="9657042"/>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55</a:t>
              </a:r>
              <a:endParaRPr lang="en-US" sz="2400">
                <a:solidFill>
                  <a:srgbClr val="FFFFFF"/>
                </a:solidFill>
                <a:latin typeface="Open Sans Medium"/>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align</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log</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alpha</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color</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 PLT.BAR()</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bottom</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x</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width</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height</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sp>
        <p:nvSpPr>
          <p:cNvPr id="41" name="TextBox 41"/>
          <p:cNvSpPr txBox="1"/>
          <p:nvPr/>
        </p:nvSpPr>
        <p:spPr>
          <a:xfrm>
            <a:off x="810643" y="581025"/>
            <a:ext cx="5980361"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plt.bar()</a:t>
            </a:r>
            <a:endParaRPr lang="en-US" sz="5800">
              <a:solidFill>
                <a:srgbClr val="0048A8"/>
              </a:solidFill>
              <a:latin typeface="Open Sans Medium"/>
            </a:endParaRPr>
          </a:p>
        </p:txBody>
      </p:sp>
      <p:grpSp>
        <p:nvGrpSpPr>
          <p:cNvPr id="42" name="Group 42"/>
          <p:cNvGrpSpPr/>
          <p:nvPr/>
        </p:nvGrpSpPr>
        <p:grpSpPr>
          <a:xfrm rot="0">
            <a:off x="17594954" y="9657042"/>
            <a:ext cx="721621" cy="639483"/>
            <a:chOff x="0" y="0"/>
            <a:chExt cx="190057" cy="168424"/>
          </a:xfrm>
        </p:grpSpPr>
        <p:sp>
          <p:nvSpPr>
            <p:cNvPr id="43" name="Freeform 4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4" name="TextBox 4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56</a:t>
              </a:r>
              <a:endParaRPr lang="en-US" sz="2400">
                <a:solidFill>
                  <a:srgbClr val="FFFFFF"/>
                </a:solidFill>
                <a:latin typeface="Open Sans Medium"/>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429964" y="0"/>
            <a:ext cx="10650906" cy="4642850"/>
          </a:xfrm>
          <a:custGeom>
            <a:avLst/>
            <a:gdLst/>
            <a:ahLst/>
            <a:cxnLst/>
            <a:rect l="l" t="t" r="r" b="b"/>
            <a:pathLst>
              <a:path w="10650906" h="4642850">
                <a:moveTo>
                  <a:pt x="0" y="0"/>
                </a:moveTo>
                <a:lnTo>
                  <a:pt x="10650906" y="0"/>
                </a:lnTo>
                <a:lnTo>
                  <a:pt x="10650906" y="4642850"/>
                </a:lnTo>
                <a:lnTo>
                  <a:pt x="0" y="4642850"/>
                </a:lnTo>
                <a:lnTo>
                  <a:pt x="0" y="0"/>
                </a:lnTo>
                <a:close/>
              </a:path>
            </a:pathLst>
          </a:custGeom>
          <a:blipFill>
            <a:blip r:embed="rId1"/>
            <a:stretch>
              <a:fillRect l="-458" r="-458"/>
            </a:stretch>
          </a:blipFill>
        </p:spPr>
      </p:sp>
      <p:sp>
        <p:nvSpPr>
          <p:cNvPr id="3" name="Freeform 3"/>
          <p:cNvSpPr/>
          <p:nvPr/>
        </p:nvSpPr>
        <p:spPr>
          <a:xfrm>
            <a:off x="-179561" y="3829856"/>
            <a:ext cx="8609525" cy="6457144"/>
          </a:xfrm>
          <a:custGeom>
            <a:avLst/>
            <a:gdLst/>
            <a:ahLst/>
            <a:cxnLst/>
            <a:rect l="l" t="t" r="r" b="b"/>
            <a:pathLst>
              <a:path w="8609525" h="6457144">
                <a:moveTo>
                  <a:pt x="0" y="0"/>
                </a:moveTo>
                <a:lnTo>
                  <a:pt x="8609525" y="0"/>
                </a:lnTo>
                <a:lnTo>
                  <a:pt x="8609525" y="6457144"/>
                </a:lnTo>
                <a:lnTo>
                  <a:pt x="0" y="6457144"/>
                </a:lnTo>
                <a:lnTo>
                  <a:pt x="0" y="0"/>
                </a:lnTo>
                <a:close/>
              </a:path>
            </a:pathLst>
          </a:custGeom>
          <a:blipFill>
            <a:blip r:embed="rId2"/>
            <a:stretch>
              <a:fillRect/>
            </a:stretch>
          </a:blipFill>
        </p:spPr>
      </p:sp>
      <p:sp>
        <p:nvSpPr>
          <p:cNvPr id="4" name="TextBox 4"/>
          <p:cNvSpPr txBox="1"/>
          <p:nvPr/>
        </p:nvSpPr>
        <p:spPr>
          <a:xfrm>
            <a:off x="1410502"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flipH="1">
            <a:off x="10195377" y="6335413"/>
            <a:ext cx="1177158" cy="0"/>
          </a:xfrm>
          <a:prstGeom prst="line">
            <a:avLst/>
          </a:prstGeom>
          <a:ln w="257175" cap="flat">
            <a:solidFill>
              <a:srgbClr val="0048A8"/>
            </a:solidFill>
            <a:prstDash val="solid"/>
            <a:headEnd type="none" w="sm" len="sm"/>
            <a:tailEnd type="triangle" w="lg" len="med"/>
          </a:ln>
        </p:spPr>
      </p:sp>
      <p:sp>
        <p:nvSpPr>
          <p:cNvPr id="6" name="TextBox 6"/>
          <p:cNvSpPr txBox="1"/>
          <p:nvPr/>
        </p:nvSpPr>
        <p:spPr>
          <a:xfrm>
            <a:off x="11783032" y="5935363"/>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109519" y="1057275"/>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57</a:t>
              </a:r>
              <a:endParaRPr lang="en-US" sz="2400">
                <a:solidFill>
                  <a:srgbClr val="FFFFFF"/>
                </a:solidFill>
                <a:latin typeface="Open Sans Medium"/>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554592" y="5663958"/>
            <a:ext cx="16704708"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DIAGRAMMES CIRCULAIRES</a:t>
            </a:r>
            <a:r>
              <a:rPr lang="en-US" sz="8530">
                <a:solidFill>
                  <a:srgbClr val="FFFFFF"/>
                </a:solidFill>
                <a:latin typeface="IBM Plex Sans Bold" panose="020B0803050203000203"/>
              </a:rPr>
              <a:t> </a:t>
            </a:r>
            <a:endParaRPr lang="en-US" sz="8530">
              <a:solidFill>
                <a:srgbClr val="FFFFFF"/>
              </a:solidFill>
              <a:latin typeface="IBM Plex Sans Bold" panose="020B0803050203000203"/>
            </a:endParaRPr>
          </a:p>
        </p:txBody>
      </p:sp>
      <p:grpSp>
        <p:nvGrpSpPr>
          <p:cNvPr id="10" name="Group 10"/>
          <p:cNvGrpSpPr/>
          <p:nvPr/>
        </p:nvGrpSpPr>
        <p:grpSpPr>
          <a:xfrm rot="0">
            <a:off x="17585429" y="9657042"/>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58</a:t>
              </a:r>
              <a:endParaRPr lang="en-US" sz="2400">
                <a:solidFill>
                  <a:srgbClr val="FFFFFF"/>
                </a:solidFill>
                <a:latin typeface="Open Sans Medium"/>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autopct </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labels</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x</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explode</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 PLT.PIE()</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shadow </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plt.axis('equal') </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colors</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startangle=0</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sp>
        <p:nvSpPr>
          <p:cNvPr id="41" name="TextBox 41"/>
          <p:cNvSpPr txBox="1"/>
          <p:nvPr/>
        </p:nvSpPr>
        <p:spPr>
          <a:xfrm>
            <a:off x="867124" y="581025"/>
            <a:ext cx="5867400"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plt.pie()</a:t>
            </a:r>
            <a:endParaRPr lang="en-US" sz="5800">
              <a:solidFill>
                <a:srgbClr val="0048A8"/>
              </a:solidFill>
              <a:latin typeface="Open Sans Medium"/>
            </a:endParaRPr>
          </a:p>
        </p:txBody>
      </p:sp>
      <p:grpSp>
        <p:nvGrpSpPr>
          <p:cNvPr id="42" name="Group 42"/>
          <p:cNvGrpSpPr/>
          <p:nvPr/>
        </p:nvGrpSpPr>
        <p:grpSpPr>
          <a:xfrm rot="0">
            <a:off x="17585429" y="9657042"/>
            <a:ext cx="721621" cy="639483"/>
            <a:chOff x="0" y="0"/>
            <a:chExt cx="190057" cy="168424"/>
          </a:xfrm>
        </p:grpSpPr>
        <p:sp>
          <p:nvSpPr>
            <p:cNvPr id="43" name="Freeform 4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4" name="TextBox 4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59</a:t>
              </a:r>
              <a:endParaRPr lang="en-US" sz="2400">
                <a:solidFill>
                  <a:srgbClr val="FFFFFF"/>
                </a:solidFill>
                <a:latin typeface="Open Sans Medium"/>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99586" y="6599685"/>
            <a:ext cx="5382836" cy="2030323"/>
            <a:chOff x="0" y="0"/>
            <a:chExt cx="1417702" cy="534735"/>
          </a:xfrm>
        </p:grpSpPr>
        <p:sp>
          <p:nvSpPr>
            <p:cNvPr id="3" name="Freeform 3"/>
            <p:cNvSpPr/>
            <p:nvPr/>
          </p:nvSpPr>
          <p:spPr>
            <a:xfrm>
              <a:off x="0" y="0"/>
              <a:ext cx="1417702" cy="534735"/>
            </a:xfrm>
            <a:custGeom>
              <a:avLst/>
              <a:gdLst/>
              <a:ahLst/>
              <a:cxnLst/>
              <a:rect l="l" t="t" r="r" b="b"/>
              <a:pathLst>
                <a:path w="1417702" h="534735">
                  <a:moveTo>
                    <a:pt x="0" y="0"/>
                  </a:moveTo>
                  <a:lnTo>
                    <a:pt x="1417702" y="0"/>
                  </a:lnTo>
                  <a:lnTo>
                    <a:pt x="1417702" y="534735"/>
                  </a:lnTo>
                  <a:lnTo>
                    <a:pt x="0" y="534735"/>
                  </a:lnTo>
                  <a:close/>
                </a:path>
              </a:pathLst>
            </a:custGeom>
            <a:solidFill>
              <a:srgbClr val="4FCDCC"/>
            </a:solidFill>
          </p:spPr>
        </p:sp>
        <p:sp>
          <p:nvSpPr>
            <p:cNvPr id="4" name="TextBox 4"/>
            <p:cNvSpPr txBox="1"/>
            <p:nvPr/>
          </p:nvSpPr>
          <p:spPr>
            <a:xfrm>
              <a:off x="0" y="-76200"/>
              <a:ext cx="1417702" cy="610935"/>
            </a:xfrm>
            <a:prstGeom prst="rect">
              <a:avLst/>
            </a:prstGeom>
          </p:spPr>
          <p:txBody>
            <a:bodyPr lIns="50800" tIns="50800" rIns="50800" bIns="50800" rtlCol="0" anchor="ctr"/>
            <a:lstStyle/>
            <a:p>
              <a:pPr algn="ctr">
                <a:lnSpc>
                  <a:spcPts val="5600"/>
                </a:lnSpc>
              </a:pPr>
            </a:p>
          </p:txBody>
        </p:sp>
      </p:grpSp>
      <p:grpSp>
        <p:nvGrpSpPr>
          <p:cNvPr id="5" name="Group 5"/>
          <p:cNvGrpSpPr/>
          <p:nvPr/>
        </p:nvGrpSpPr>
        <p:grpSpPr>
          <a:xfrm rot="-10800000">
            <a:off x="4938398" y="8012840"/>
            <a:ext cx="644024" cy="61716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sp>
      </p:grpSp>
      <p:grpSp>
        <p:nvGrpSpPr>
          <p:cNvPr id="7" name="Group 7"/>
          <p:cNvGrpSpPr/>
          <p:nvPr/>
        </p:nvGrpSpPr>
        <p:grpSpPr>
          <a:xfrm rot="0">
            <a:off x="3754025" y="5982517"/>
            <a:ext cx="4709395" cy="2030323"/>
            <a:chOff x="0" y="0"/>
            <a:chExt cx="1240334" cy="534735"/>
          </a:xfrm>
        </p:grpSpPr>
        <p:sp>
          <p:nvSpPr>
            <p:cNvPr id="8" name="Freeform 8"/>
            <p:cNvSpPr/>
            <p:nvPr/>
          </p:nvSpPr>
          <p:spPr>
            <a:xfrm>
              <a:off x="0" y="0"/>
              <a:ext cx="1240334" cy="534735"/>
            </a:xfrm>
            <a:custGeom>
              <a:avLst/>
              <a:gdLst/>
              <a:ahLst/>
              <a:cxnLst/>
              <a:rect l="l" t="t" r="r" b="b"/>
              <a:pathLst>
                <a:path w="1240334" h="534735">
                  <a:moveTo>
                    <a:pt x="0" y="0"/>
                  </a:moveTo>
                  <a:lnTo>
                    <a:pt x="1240334" y="0"/>
                  </a:lnTo>
                  <a:lnTo>
                    <a:pt x="1240334" y="534735"/>
                  </a:lnTo>
                  <a:lnTo>
                    <a:pt x="0" y="534735"/>
                  </a:lnTo>
                  <a:close/>
                </a:path>
              </a:pathLst>
            </a:custGeom>
            <a:solidFill>
              <a:srgbClr val="18B6B4"/>
            </a:solidFill>
          </p:spPr>
        </p:sp>
        <p:sp>
          <p:nvSpPr>
            <p:cNvPr id="9" name="TextBox 9"/>
            <p:cNvSpPr txBox="1"/>
            <p:nvPr/>
          </p:nvSpPr>
          <p:spPr>
            <a:xfrm>
              <a:off x="0" y="-76200"/>
              <a:ext cx="1240334" cy="610935"/>
            </a:xfrm>
            <a:prstGeom prst="rect">
              <a:avLst/>
            </a:prstGeom>
          </p:spPr>
          <p:txBody>
            <a:bodyPr lIns="50800" tIns="50800" rIns="50800" bIns="50800" rtlCol="0" anchor="ctr"/>
            <a:lstStyle/>
            <a:p>
              <a:pPr algn="ctr">
                <a:lnSpc>
                  <a:spcPts val="5600"/>
                </a:lnSpc>
              </a:pPr>
            </a:p>
          </p:txBody>
        </p:sp>
      </p:grpSp>
      <p:grpSp>
        <p:nvGrpSpPr>
          <p:cNvPr id="10" name="Group 10"/>
          <p:cNvGrpSpPr/>
          <p:nvPr/>
        </p:nvGrpSpPr>
        <p:grpSpPr>
          <a:xfrm rot="0">
            <a:off x="7267623" y="5365349"/>
            <a:ext cx="4128529" cy="2030323"/>
            <a:chOff x="0" y="0"/>
            <a:chExt cx="1087349" cy="534735"/>
          </a:xfrm>
        </p:grpSpPr>
        <p:sp>
          <p:nvSpPr>
            <p:cNvPr id="11" name="Freeform 11"/>
            <p:cNvSpPr/>
            <p:nvPr/>
          </p:nvSpPr>
          <p:spPr>
            <a:xfrm>
              <a:off x="0" y="0"/>
              <a:ext cx="1087349" cy="534735"/>
            </a:xfrm>
            <a:custGeom>
              <a:avLst/>
              <a:gdLst/>
              <a:ahLst/>
              <a:cxnLst/>
              <a:rect l="l" t="t" r="r" b="b"/>
              <a:pathLst>
                <a:path w="1087349" h="534735">
                  <a:moveTo>
                    <a:pt x="0" y="0"/>
                  </a:moveTo>
                  <a:lnTo>
                    <a:pt x="1087349" y="0"/>
                  </a:lnTo>
                  <a:lnTo>
                    <a:pt x="1087349" y="534735"/>
                  </a:lnTo>
                  <a:lnTo>
                    <a:pt x="0" y="534735"/>
                  </a:lnTo>
                  <a:close/>
                </a:path>
              </a:pathLst>
            </a:custGeom>
            <a:solidFill>
              <a:srgbClr val="37C9EF"/>
            </a:solidFill>
          </p:spPr>
        </p:sp>
        <p:sp>
          <p:nvSpPr>
            <p:cNvPr id="12" name="TextBox 12"/>
            <p:cNvSpPr txBox="1"/>
            <p:nvPr/>
          </p:nvSpPr>
          <p:spPr>
            <a:xfrm>
              <a:off x="0" y="-76200"/>
              <a:ext cx="1087349" cy="610935"/>
            </a:xfrm>
            <a:prstGeom prst="rect">
              <a:avLst/>
            </a:prstGeom>
          </p:spPr>
          <p:txBody>
            <a:bodyPr lIns="50800" tIns="50800" rIns="50800" bIns="50800" rtlCol="0" anchor="ctr"/>
            <a:lstStyle/>
            <a:p>
              <a:pPr algn="ctr">
                <a:lnSpc>
                  <a:spcPts val="5600"/>
                </a:lnSpc>
              </a:pPr>
            </a:p>
          </p:txBody>
        </p:sp>
      </p:grpSp>
      <p:grpSp>
        <p:nvGrpSpPr>
          <p:cNvPr id="13" name="Group 13"/>
          <p:cNvGrpSpPr/>
          <p:nvPr/>
        </p:nvGrpSpPr>
        <p:grpSpPr>
          <a:xfrm rot="0">
            <a:off x="10768470" y="4753540"/>
            <a:ext cx="3534547" cy="2030323"/>
            <a:chOff x="0" y="0"/>
            <a:chExt cx="930910" cy="534735"/>
          </a:xfrm>
        </p:grpSpPr>
        <p:sp>
          <p:nvSpPr>
            <p:cNvPr id="14" name="Freeform 14"/>
            <p:cNvSpPr/>
            <p:nvPr/>
          </p:nvSpPr>
          <p:spPr>
            <a:xfrm>
              <a:off x="0" y="0"/>
              <a:ext cx="930910" cy="534735"/>
            </a:xfrm>
            <a:custGeom>
              <a:avLst/>
              <a:gdLst/>
              <a:ahLst/>
              <a:cxnLst/>
              <a:rect l="l" t="t" r="r" b="b"/>
              <a:pathLst>
                <a:path w="930910" h="534735">
                  <a:moveTo>
                    <a:pt x="0" y="0"/>
                  </a:moveTo>
                  <a:lnTo>
                    <a:pt x="930910" y="0"/>
                  </a:lnTo>
                  <a:lnTo>
                    <a:pt x="930910" y="534735"/>
                  </a:lnTo>
                  <a:lnTo>
                    <a:pt x="0" y="534735"/>
                  </a:lnTo>
                  <a:close/>
                </a:path>
              </a:pathLst>
            </a:custGeom>
            <a:solidFill>
              <a:srgbClr val="2C92D5"/>
            </a:solidFill>
          </p:spPr>
        </p:sp>
        <p:sp>
          <p:nvSpPr>
            <p:cNvPr id="15" name="TextBox 15"/>
            <p:cNvSpPr txBox="1"/>
            <p:nvPr/>
          </p:nvSpPr>
          <p:spPr>
            <a:xfrm>
              <a:off x="0" y="-76200"/>
              <a:ext cx="930910" cy="610935"/>
            </a:xfrm>
            <a:prstGeom prst="rect">
              <a:avLst/>
            </a:prstGeom>
          </p:spPr>
          <p:txBody>
            <a:bodyPr lIns="50800" tIns="50800" rIns="50800" bIns="50800" rtlCol="0" anchor="ctr"/>
            <a:lstStyle/>
            <a:p>
              <a:pPr algn="ctr">
                <a:lnSpc>
                  <a:spcPts val="5600"/>
                </a:lnSpc>
              </a:pPr>
            </a:p>
          </p:txBody>
        </p:sp>
      </p:grpSp>
      <p:grpSp>
        <p:nvGrpSpPr>
          <p:cNvPr id="16" name="Group 16"/>
          <p:cNvGrpSpPr/>
          <p:nvPr/>
        </p:nvGrpSpPr>
        <p:grpSpPr>
          <a:xfrm rot="-10800000">
            <a:off x="10768470" y="6778504"/>
            <a:ext cx="618157" cy="617168"/>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18" name="Group 18"/>
          <p:cNvGrpSpPr/>
          <p:nvPr/>
        </p:nvGrpSpPr>
        <p:grpSpPr>
          <a:xfrm rot="-10800000">
            <a:off x="7854788" y="7395672"/>
            <a:ext cx="618157" cy="617168"/>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grpSp>
        <p:nvGrpSpPr>
          <p:cNvPr id="20" name="Group 20"/>
          <p:cNvGrpSpPr/>
          <p:nvPr/>
        </p:nvGrpSpPr>
        <p:grpSpPr>
          <a:xfrm rot="0">
            <a:off x="13679134" y="3087914"/>
            <a:ext cx="4525941" cy="4020616"/>
            <a:chOff x="0" y="0"/>
            <a:chExt cx="977479" cy="868343"/>
          </a:xfrm>
        </p:grpSpPr>
        <p:sp>
          <p:nvSpPr>
            <p:cNvPr id="21" name="Freeform 21"/>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4FCDCC"/>
            </a:solidFill>
          </p:spPr>
        </p:sp>
        <p:sp>
          <p:nvSpPr>
            <p:cNvPr id="22" name="TextBox 22"/>
            <p:cNvSpPr txBox="1"/>
            <p:nvPr/>
          </p:nvSpPr>
          <p:spPr>
            <a:xfrm>
              <a:off x="0" y="127000"/>
              <a:ext cx="875879" cy="538143"/>
            </a:xfrm>
            <a:prstGeom prst="rect">
              <a:avLst/>
            </a:prstGeom>
          </p:spPr>
          <p:txBody>
            <a:bodyPr lIns="50800" tIns="50800" rIns="50800" bIns="50800" rtlCol="0" anchor="ctr"/>
            <a:lstStyle/>
            <a:p>
              <a:pPr algn="ctr">
                <a:lnSpc>
                  <a:spcPts val="5600"/>
                </a:lnSpc>
              </a:pPr>
            </a:p>
          </p:txBody>
        </p:sp>
      </p:grpSp>
      <p:grpSp>
        <p:nvGrpSpPr>
          <p:cNvPr id="23" name="Group 23"/>
          <p:cNvGrpSpPr/>
          <p:nvPr/>
        </p:nvGrpSpPr>
        <p:grpSpPr>
          <a:xfrm rot="-10800000">
            <a:off x="13669609" y="6161335"/>
            <a:ext cx="618157" cy="617168"/>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sp>
        <p:nvSpPr>
          <p:cNvPr id="25" name="TextBox 25"/>
          <p:cNvSpPr txBox="1"/>
          <p:nvPr/>
        </p:nvSpPr>
        <p:spPr>
          <a:xfrm>
            <a:off x="473825" y="6904968"/>
            <a:ext cx="3280201" cy="1012190"/>
          </a:xfrm>
          <a:prstGeom prst="rect">
            <a:avLst/>
          </a:prstGeom>
        </p:spPr>
        <p:txBody>
          <a:bodyPr lIns="0" tIns="0" rIns="0" bIns="0" rtlCol="0" anchor="t">
            <a:spAutoFit/>
          </a:bodyPr>
          <a:lstStyle/>
          <a:p>
            <a:pPr marL="0" lvl="0" indent="0" algn="ctr">
              <a:lnSpc>
                <a:spcPts val="4060"/>
              </a:lnSpc>
            </a:pPr>
            <a:r>
              <a:rPr lang="en-US" sz="2900" spc="86">
                <a:solidFill>
                  <a:srgbClr val="191919"/>
                </a:solidFill>
                <a:latin typeface="Archivo Black" panose="020B0A03020202020B04"/>
              </a:rPr>
              <a:t>Compréhension rapide</a:t>
            </a:r>
            <a:endParaRPr lang="en-US" sz="2900" spc="86">
              <a:solidFill>
                <a:srgbClr val="191919"/>
              </a:solidFill>
              <a:latin typeface="Archivo Black" panose="020B0A03020202020B04"/>
            </a:endParaRPr>
          </a:p>
        </p:txBody>
      </p:sp>
      <p:sp>
        <p:nvSpPr>
          <p:cNvPr id="26" name="TextBox 26"/>
          <p:cNvSpPr txBox="1"/>
          <p:nvPr/>
        </p:nvSpPr>
        <p:spPr>
          <a:xfrm>
            <a:off x="4127487" y="6306089"/>
            <a:ext cx="3140136" cy="1012190"/>
          </a:xfrm>
          <a:prstGeom prst="rect">
            <a:avLst/>
          </a:prstGeom>
        </p:spPr>
        <p:txBody>
          <a:bodyPr lIns="0" tIns="0" rIns="0" bIns="0" rtlCol="0" anchor="t">
            <a:spAutoFit/>
          </a:bodyPr>
          <a:lstStyle/>
          <a:p>
            <a:pPr marL="0" lvl="0" indent="0" algn="ctr">
              <a:lnSpc>
                <a:spcPts val="4060"/>
              </a:lnSpc>
            </a:pPr>
            <a:r>
              <a:rPr lang="en-US" sz="2900" spc="86">
                <a:solidFill>
                  <a:srgbClr val="191919"/>
                </a:solidFill>
                <a:latin typeface="Archivo Black" panose="020B0A03020202020B04"/>
              </a:rPr>
              <a:t>Identification des tendances</a:t>
            </a:r>
            <a:endParaRPr lang="en-US" sz="2900" spc="86">
              <a:solidFill>
                <a:srgbClr val="191919"/>
              </a:solidFill>
              <a:latin typeface="Archivo Black" panose="020B0A03020202020B04"/>
            </a:endParaRPr>
          </a:p>
        </p:txBody>
      </p:sp>
      <p:sp>
        <p:nvSpPr>
          <p:cNvPr id="27" name="TextBox 27"/>
          <p:cNvSpPr txBox="1"/>
          <p:nvPr/>
        </p:nvSpPr>
        <p:spPr>
          <a:xfrm>
            <a:off x="7484627" y="5728213"/>
            <a:ext cx="3299696" cy="1012190"/>
          </a:xfrm>
          <a:prstGeom prst="rect">
            <a:avLst/>
          </a:prstGeom>
        </p:spPr>
        <p:txBody>
          <a:bodyPr lIns="0" tIns="0" rIns="0" bIns="0" rtlCol="0" anchor="t">
            <a:spAutoFit/>
          </a:bodyPr>
          <a:lstStyle/>
          <a:p>
            <a:pPr marL="0" lvl="0" indent="0" algn="ctr">
              <a:lnSpc>
                <a:spcPts val="4060"/>
              </a:lnSpc>
            </a:pPr>
            <a:r>
              <a:rPr lang="en-US" sz="2900" spc="86">
                <a:solidFill>
                  <a:srgbClr val="191919"/>
                </a:solidFill>
                <a:latin typeface="Archivo Black" panose="020B0A03020202020B04"/>
              </a:rPr>
              <a:t>Communication efficace</a:t>
            </a:r>
            <a:endParaRPr lang="en-US" sz="2900" spc="86">
              <a:solidFill>
                <a:srgbClr val="191919"/>
              </a:solidFill>
              <a:latin typeface="Archivo Black" panose="020B0A03020202020B04"/>
            </a:endParaRPr>
          </a:p>
        </p:txBody>
      </p:sp>
      <p:sp>
        <p:nvSpPr>
          <p:cNvPr id="28" name="TextBox 28"/>
          <p:cNvSpPr txBox="1"/>
          <p:nvPr/>
        </p:nvSpPr>
        <p:spPr>
          <a:xfrm>
            <a:off x="11115648" y="5149145"/>
            <a:ext cx="2456380" cy="1012190"/>
          </a:xfrm>
          <a:prstGeom prst="rect">
            <a:avLst/>
          </a:prstGeom>
        </p:spPr>
        <p:txBody>
          <a:bodyPr lIns="0" tIns="0" rIns="0" bIns="0" rtlCol="0" anchor="t">
            <a:spAutoFit/>
          </a:bodyPr>
          <a:lstStyle/>
          <a:p>
            <a:pPr marL="0" lvl="0" indent="0" algn="ctr">
              <a:lnSpc>
                <a:spcPts val="4060"/>
              </a:lnSpc>
            </a:pPr>
            <a:r>
              <a:rPr lang="en-US" sz="2900" spc="86">
                <a:solidFill>
                  <a:srgbClr val="191919"/>
                </a:solidFill>
                <a:latin typeface="Archivo Black" panose="020B0A03020202020B04"/>
              </a:rPr>
              <a:t>Découverte d’insights</a:t>
            </a:r>
            <a:endParaRPr lang="en-US" sz="2900" spc="86">
              <a:solidFill>
                <a:srgbClr val="191919"/>
              </a:solidFill>
              <a:latin typeface="Archivo Black" panose="020B0A03020202020B04"/>
            </a:endParaRPr>
          </a:p>
        </p:txBody>
      </p:sp>
      <p:sp>
        <p:nvSpPr>
          <p:cNvPr id="29" name="TextBox 29"/>
          <p:cNvSpPr txBox="1"/>
          <p:nvPr/>
        </p:nvSpPr>
        <p:spPr>
          <a:xfrm>
            <a:off x="14176834" y="4582602"/>
            <a:ext cx="3587691" cy="1012190"/>
          </a:xfrm>
          <a:prstGeom prst="rect">
            <a:avLst/>
          </a:prstGeom>
        </p:spPr>
        <p:txBody>
          <a:bodyPr lIns="0" tIns="0" rIns="0" bIns="0" rtlCol="0" anchor="t">
            <a:spAutoFit/>
          </a:bodyPr>
          <a:lstStyle/>
          <a:p>
            <a:pPr marL="0" lvl="0" indent="0" algn="ctr">
              <a:lnSpc>
                <a:spcPts val="4060"/>
              </a:lnSpc>
            </a:pPr>
            <a:r>
              <a:rPr lang="en-US" sz="2900" spc="86">
                <a:solidFill>
                  <a:srgbClr val="191919"/>
                </a:solidFill>
                <a:latin typeface="Archivo Black" panose="020B0A03020202020B04"/>
              </a:rPr>
              <a:t>Interaction et personnalisation</a:t>
            </a:r>
            <a:endParaRPr lang="en-US" sz="2900" spc="86">
              <a:solidFill>
                <a:srgbClr val="191919"/>
              </a:solidFill>
              <a:latin typeface="Archivo Black" panose="020B0A03020202020B04"/>
            </a:endParaRPr>
          </a:p>
        </p:txBody>
      </p:sp>
      <p:sp>
        <p:nvSpPr>
          <p:cNvPr id="30" name="TextBox 30"/>
          <p:cNvSpPr txBox="1"/>
          <p:nvPr/>
        </p:nvSpPr>
        <p:spPr>
          <a:xfrm>
            <a:off x="3550138" y="891972"/>
            <a:ext cx="11187724" cy="1178433"/>
          </a:xfrm>
          <a:prstGeom prst="rect">
            <a:avLst/>
          </a:prstGeom>
        </p:spPr>
        <p:txBody>
          <a:bodyPr lIns="0" tIns="0" rIns="0" bIns="0" rtlCol="0" anchor="t">
            <a:spAutoFit/>
          </a:bodyPr>
          <a:lstStyle/>
          <a:p>
            <a:pPr marL="0" lvl="0" indent="0" algn="ctr">
              <a:lnSpc>
                <a:spcPts val="4715"/>
              </a:lnSpc>
            </a:pPr>
            <a:r>
              <a:rPr lang="en-US" sz="3600" spc="107">
                <a:solidFill>
                  <a:srgbClr val="191919"/>
                </a:solidFill>
                <a:latin typeface="Aileron Ultra-Bold" panose="00000A00000000000000"/>
              </a:rPr>
              <a:t>POURQUOI UTILISER LA VISUALISATION DE DONNÉES POUR  BIG DATA</a:t>
            </a:r>
            <a:endParaRPr lang="en-US" sz="3600" spc="107">
              <a:solidFill>
                <a:srgbClr val="191919"/>
              </a:solidFill>
              <a:latin typeface="Aileron Ultra-Bold" panose="00000A00000000000000"/>
            </a:endParaRPr>
          </a:p>
        </p:txBody>
      </p:sp>
      <p:grpSp>
        <p:nvGrpSpPr>
          <p:cNvPr id="31" name="Group 31"/>
          <p:cNvGrpSpPr/>
          <p:nvPr/>
        </p:nvGrpSpPr>
        <p:grpSpPr>
          <a:xfrm rot="0">
            <a:off x="17566379" y="9647517"/>
            <a:ext cx="721621" cy="639483"/>
            <a:chOff x="0" y="0"/>
            <a:chExt cx="190057" cy="168424"/>
          </a:xfrm>
        </p:grpSpPr>
        <p:sp>
          <p:nvSpPr>
            <p:cNvPr id="32" name="Freeform 3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3" name="TextBox 3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a:t>
              </a:r>
              <a:endParaRPr lang="en-US" sz="2400">
                <a:solidFill>
                  <a:srgbClr val="FFFFFF"/>
                </a:solidFill>
                <a:latin typeface="Open Sans Medium"/>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79561" y="3829856"/>
            <a:ext cx="7657579" cy="6457144"/>
          </a:xfrm>
          <a:custGeom>
            <a:avLst/>
            <a:gdLst/>
            <a:ahLst/>
            <a:cxnLst/>
            <a:rect l="l" t="t" r="r" b="b"/>
            <a:pathLst>
              <a:path w="7657579" h="6457144">
                <a:moveTo>
                  <a:pt x="0" y="0"/>
                </a:moveTo>
                <a:lnTo>
                  <a:pt x="7657580" y="0"/>
                </a:lnTo>
                <a:lnTo>
                  <a:pt x="7657580" y="6457144"/>
                </a:lnTo>
                <a:lnTo>
                  <a:pt x="0" y="6457144"/>
                </a:lnTo>
                <a:lnTo>
                  <a:pt x="0" y="0"/>
                </a:lnTo>
                <a:close/>
              </a:path>
            </a:pathLst>
          </a:custGeom>
          <a:blipFill>
            <a:blip r:embed="rId1"/>
            <a:stretch>
              <a:fillRect r="-12431"/>
            </a:stretch>
          </a:blipFill>
        </p:spPr>
      </p:sp>
      <p:sp>
        <p:nvSpPr>
          <p:cNvPr id="3" name="Freeform 3"/>
          <p:cNvSpPr/>
          <p:nvPr/>
        </p:nvSpPr>
        <p:spPr>
          <a:xfrm>
            <a:off x="7049451" y="0"/>
            <a:ext cx="11602851" cy="6282143"/>
          </a:xfrm>
          <a:custGeom>
            <a:avLst/>
            <a:gdLst/>
            <a:ahLst/>
            <a:cxnLst/>
            <a:rect l="l" t="t" r="r" b="b"/>
            <a:pathLst>
              <a:path w="11602851" h="6282143">
                <a:moveTo>
                  <a:pt x="0" y="0"/>
                </a:moveTo>
                <a:lnTo>
                  <a:pt x="11602851" y="0"/>
                </a:lnTo>
                <a:lnTo>
                  <a:pt x="11602851" y="6282143"/>
                </a:lnTo>
                <a:lnTo>
                  <a:pt x="0" y="6282143"/>
                </a:lnTo>
                <a:lnTo>
                  <a:pt x="0" y="0"/>
                </a:lnTo>
                <a:close/>
              </a:path>
            </a:pathLst>
          </a:custGeom>
          <a:blipFill>
            <a:blip r:embed="rId2"/>
            <a:stretch>
              <a:fillRect l="-2088" t="-3001"/>
            </a:stretch>
          </a:blipFill>
        </p:spPr>
      </p:sp>
      <p:sp>
        <p:nvSpPr>
          <p:cNvPr id="4" name="TextBox 4"/>
          <p:cNvSpPr txBox="1"/>
          <p:nvPr/>
        </p:nvSpPr>
        <p:spPr>
          <a:xfrm>
            <a:off x="1010730" y="1028700"/>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flipH="1">
            <a:off x="10226085" y="7686561"/>
            <a:ext cx="1177158" cy="0"/>
          </a:xfrm>
          <a:prstGeom prst="line">
            <a:avLst/>
          </a:prstGeom>
          <a:ln w="257175" cap="flat">
            <a:solidFill>
              <a:srgbClr val="0048A8"/>
            </a:solidFill>
            <a:prstDash val="solid"/>
            <a:headEnd type="none" w="sm" len="sm"/>
            <a:tailEnd type="triangle" w="lg" len="med"/>
          </a:ln>
        </p:spPr>
      </p:sp>
      <p:sp>
        <p:nvSpPr>
          <p:cNvPr id="6" name="TextBox 6"/>
          <p:cNvSpPr txBox="1"/>
          <p:nvPr/>
        </p:nvSpPr>
        <p:spPr>
          <a:xfrm>
            <a:off x="11813740" y="7286511"/>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252153" y="1423988"/>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60</a:t>
              </a:r>
              <a:endParaRPr lang="en-US" sz="2400">
                <a:solidFill>
                  <a:srgbClr val="FFFFFF"/>
                </a:solidFill>
                <a:latin typeface="Open Sans Medium"/>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554592" y="5663958"/>
            <a:ext cx="16704708"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DIAGRAMMES DE DENSITÉ</a:t>
            </a:r>
            <a:endParaRPr lang="en-US" sz="8530">
              <a:solidFill>
                <a:srgbClr val="FFFFFF"/>
              </a:solidFill>
              <a:latin typeface="IBM Plex Sans Bold" panose="020B0803050203000203"/>
            </a:endParaRPr>
          </a:p>
        </p:txBody>
      </p:sp>
      <p:grpSp>
        <p:nvGrpSpPr>
          <p:cNvPr id="10" name="Group 10"/>
          <p:cNvGrpSpPr/>
          <p:nvPr/>
        </p:nvGrpSpPr>
        <p:grpSpPr>
          <a:xfrm rot="0">
            <a:off x="17585429" y="9657042"/>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61</a:t>
              </a:r>
              <a:endParaRPr lang="en-US" sz="2400">
                <a:solidFill>
                  <a:srgbClr val="FFFFFF"/>
                </a:solidFill>
                <a:latin typeface="Open Sans Medium"/>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52425"/>
            <a:ext cx="10518899" cy="1762125"/>
          </a:xfrm>
          <a:prstGeom prst="rect">
            <a:avLst/>
          </a:prstGeom>
        </p:spPr>
        <p:txBody>
          <a:bodyPr lIns="0" tIns="0" rIns="0" bIns="0" rtlCol="0" anchor="t">
            <a:spAutoFit/>
          </a:bodyPr>
          <a:lstStyle/>
          <a:p>
            <a:pPr algn="ctr">
              <a:lnSpc>
                <a:spcPts val="6960"/>
              </a:lnSpc>
            </a:pPr>
            <a:r>
              <a:rPr lang="en-US" sz="5800">
                <a:solidFill>
                  <a:srgbClr val="0048A8"/>
                </a:solidFill>
                <a:latin typeface="Open Sans Medium"/>
              </a:rPr>
              <a:t>Fonction sns.kdeplot(data)</a:t>
            </a:r>
            <a:endParaRPr lang="en-US" sz="5800">
              <a:solidFill>
                <a:srgbClr val="0048A8"/>
              </a:solidFill>
              <a:latin typeface="Open Sans Medium"/>
            </a:endParaRPr>
          </a:p>
          <a:p>
            <a:pPr algn="ctr">
              <a:lnSpc>
                <a:spcPts val="6960"/>
              </a:lnSpc>
              <a:spcBef>
                <a:spcPct val="0"/>
              </a:spcBef>
            </a:pPr>
          </a:p>
        </p:txBody>
      </p:sp>
      <p:sp>
        <p:nvSpPr>
          <p:cNvPr id="3" name="TextBox 3"/>
          <p:cNvSpPr txBox="1"/>
          <p:nvPr/>
        </p:nvSpPr>
        <p:spPr>
          <a:xfrm>
            <a:off x="1719643" y="2354369"/>
            <a:ext cx="15539657" cy="7086600"/>
          </a:xfrm>
          <a:prstGeom prst="rect">
            <a:avLst/>
          </a:prstGeom>
        </p:spPr>
        <p:txBody>
          <a:bodyPr lIns="0" tIns="0" rIns="0" bIns="0" rtlCol="0" anchor="t">
            <a:spAutoFit/>
          </a:bodyPr>
          <a:lstStyle/>
          <a:p>
            <a:pPr algn="just">
              <a:lnSpc>
                <a:spcPts val="3975"/>
              </a:lnSpc>
              <a:spcBef>
                <a:spcPct val="0"/>
              </a:spcBef>
            </a:pPr>
            <a:r>
              <a:rPr lang="en-US" sz="3315">
                <a:solidFill>
                  <a:srgbClr val="0048A8"/>
                </a:solidFill>
                <a:latin typeface="Open Sans Medium"/>
              </a:rPr>
              <a:t>La fonction sns.kdeplot(data) crée un KDE qui est une estimation de la densité de probabilité des données. Voici quelques points importants à noter :</a:t>
            </a:r>
            <a:endParaRPr lang="en-US" sz="3315">
              <a:solidFill>
                <a:srgbClr val="0048A8"/>
              </a:solidFill>
              <a:latin typeface="Open Sans Medium"/>
            </a:endParaRPr>
          </a:p>
          <a:p>
            <a:pPr algn="just">
              <a:lnSpc>
                <a:spcPts val="3975"/>
              </a:lnSpc>
              <a:spcBef>
                <a:spcPct val="0"/>
              </a:spcBef>
            </a:pPr>
          </a:p>
          <a:p>
            <a:pPr marL="888365" lvl="1" indent="-443865" algn="just">
              <a:lnSpc>
                <a:spcPts val="4935"/>
              </a:lnSpc>
              <a:buFont typeface="Arial" panose="020B0604020202020204"/>
              <a:buChar char="•"/>
            </a:pPr>
            <a:r>
              <a:rPr lang="en-US" sz="4115">
                <a:solidFill>
                  <a:srgbClr val="000000"/>
                </a:solidFill>
                <a:latin typeface="Open Sans Medium"/>
              </a:rPr>
              <a:t>Un KDE est une estimation non paramétrique de la distribution des données.</a:t>
            </a:r>
            <a:endParaRPr lang="en-US" sz="4115">
              <a:solidFill>
                <a:srgbClr val="000000"/>
              </a:solidFill>
              <a:latin typeface="Open Sans Medium"/>
            </a:endParaRPr>
          </a:p>
          <a:p>
            <a:pPr algn="just">
              <a:lnSpc>
                <a:spcPts val="4935"/>
              </a:lnSpc>
            </a:pPr>
          </a:p>
          <a:p>
            <a:pPr marL="888365" lvl="1" indent="-443865" algn="just">
              <a:lnSpc>
                <a:spcPts val="4935"/>
              </a:lnSpc>
              <a:buFont typeface="Arial" panose="020B0604020202020204"/>
              <a:buChar char="•"/>
            </a:pPr>
            <a:r>
              <a:rPr lang="en-US" sz="4115">
                <a:solidFill>
                  <a:srgbClr val="000000"/>
                </a:solidFill>
                <a:latin typeface="Open Sans Medium"/>
              </a:rPr>
              <a:t>Il est souvent utilisé pour visualiser la distribution des données d'une manière lisse.</a:t>
            </a:r>
            <a:endParaRPr lang="en-US" sz="4115">
              <a:solidFill>
                <a:srgbClr val="000000"/>
              </a:solidFill>
              <a:latin typeface="Open Sans Medium"/>
            </a:endParaRPr>
          </a:p>
          <a:p>
            <a:pPr algn="just">
              <a:lnSpc>
                <a:spcPts val="4935"/>
              </a:lnSpc>
            </a:pPr>
          </a:p>
          <a:p>
            <a:pPr marL="888365" lvl="1" indent="-443865" algn="just">
              <a:lnSpc>
                <a:spcPts val="4935"/>
              </a:lnSpc>
              <a:buFont typeface="Arial" panose="020B0604020202020204"/>
              <a:buChar char="•"/>
            </a:pPr>
            <a:r>
              <a:rPr lang="en-US" sz="4115">
                <a:solidFill>
                  <a:srgbClr val="000000"/>
                </a:solidFill>
                <a:latin typeface="Open Sans Medium"/>
              </a:rPr>
              <a:t>Par défaut, sns.kdeplot() affiche le KDE ainsi qu'un histogramme normalisé en arrière-plan pour donner une meilleure idée de la distribution des données.</a:t>
            </a:r>
            <a:endParaRPr lang="en-US" sz="4115">
              <a:solidFill>
                <a:srgbClr val="000000"/>
              </a:solidFill>
              <a:latin typeface="Open Sans Medium"/>
            </a:endParaRPr>
          </a:p>
        </p:txBody>
      </p:sp>
      <p:grpSp>
        <p:nvGrpSpPr>
          <p:cNvPr id="4" name="Group 4"/>
          <p:cNvGrpSpPr/>
          <p:nvPr/>
        </p:nvGrpSpPr>
        <p:grpSpPr>
          <a:xfrm rot="0">
            <a:off x="17585429" y="9657042"/>
            <a:ext cx="721621" cy="639483"/>
            <a:chOff x="0" y="0"/>
            <a:chExt cx="190057" cy="168424"/>
          </a:xfrm>
        </p:grpSpPr>
        <p:sp>
          <p:nvSpPr>
            <p:cNvPr id="5" name="Freeform 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6" name="TextBox 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62</a:t>
              </a:r>
              <a:endParaRPr lang="en-US" sz="2400">
                <a:solidFill>
                  <a:srgbClr val="FFFFFF"/>
                </a:solidFill>
                <a:latin typeface="Open Sans Medium"/>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H="1">
            <a:off x="10226085" y="7686561"/>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7557915" y="0"/>
            <a:ext cx="10643840" cy="4093232"/>
          </a:xfrm>
          <a:custGeom>
            <a:avLst/>
            <a:gdLst/>
            <a:ahLst/>
            <a:cxnLst/>
            <a:rect l="l" t="t" r="r" b="b"/>
            <a:pathLst>
              <a:path w="10643840" h="4093232">
                <a:moveTo>
                  <a:pt x="0" y="0"/>
                </a:moveTo>
                <a:lnTo>
                  <a:pt x="10643840" y="0"/>
                </a:lnTo>
                <a:lnTo>
                  <a:pt x="10643840" y="4093232"/>
                </a:lnTo>
                <a:lnTo>
                  <a:pt x="0" y="4093232"/>
                </a:lnTo>
                <a:lnTo>
                  <a:pt x="0" y="0"/>
                </a:lnTo>
                <a:close/>
              </a:path>
            </a:pathLst>
          </a:custGeom>
          <a:blipFill>
            <a:blip r:embed="rId1"/>
            <a:stretch>
              <a:fillRect l="-14612"/>
            </a:stretch>
          </a:blipFill>
        </p:spPr>
      </p:sp>
      <p:sp>
        <p:nvSpPr>
          <p:cNvPr id="4" name="Freeform 4"/>
          <p:cNvSpPr/>
          <p:nvPr/>
        </p:nvSpPr>
        <p:spPr>
          <a:xfrm>
            <a:off x="154082" y="4093232"/>
            <a:ext cx="8115300" cy="6086475"/>
          </a:xfrm>
          <a:custGeom>
            <a:avLst/>
            <a:gdLst/>
            <a:ahLst/>
            <a:cxnLst/>
            <a:rect l="l" t="t" r="r" b="b"/>
            <a:pathLst>
              <a:path w="8115300" h="6086475">
                <a:moveTo>
                  <a:pt x="0" y="0"/>
                </a:moveTo>
                <a:lnTo>
                  <a:pt x="8115300" y="0"/>
                </a:lnTo>
                <a:lnTo>
                  <a:pt x="8115300" y="6086475"/>
                </a:lnTo>
                <a:lnTo>
                  <a:pt x="0" y="6086475"/>
                </a:lnTo>
                <a:lnTo>
                  <a:pt x="0" y="0"/>
                </a:lnTo>
                <a:close/>
              </a:path>
            </a:pathLst>
          </a:custGeom>
          <a:blipFill>
            <a:blip r:embed="rId2"/>
            <a:stretch>
              <a:fillRect/>
            </a:stretch>
          </a:blipFill>
        </p:spPr>
      </p:sp>
      <p:sp>
        <p:nvSpPr>
          <p:cNvPr id="5" name="TextBox 5"/>
          <p:cNvSpPr txBox="1"/>
          <p:nvPr/>
        </p:nvSpPr>
        <p:spPr>
          <a:xfrm>
            <a:off x="1449408" y="1217941"/>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6" name="TextBox 6"/>
          <p:cNvSpPr txBox="1"/>
          <p:nvPr/>
        </p:nvSpPr>
        <p:spPr>
          <a:xfrm>
            <a:off x="11813740" y="7286511"/>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70617" y="1646566"/>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63</a:t>
              </a:r>
              <a:endParaRPr lang="en-US" sz="2400">
                <a:solidFill>
                  <a:srgbClr val="FFFFFF"/>
                </a:solidFill>
                <a:latin typeface="Open Sans Medium"/>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5746006" y="3531047"/>
            <a:ext cx="3051516" cy="3051516"/>
            <a:chOff x="0" y="0"/>
            <a:chExt cx="6350000" cy="6350000"/>
          </a:xfrm>
        </p:grpSpPr>
        <p:sp>
          <p:nvSpPr>
            <p:cNvPr id="3" name="Freeform 3"/>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DE59"/>
            </a:solidFill>
          </p:spPr>
        </p:sp>
        <p:sp>
          <p:nvSpPr>
            <p:cNvPr id="4" name="Freeform 4"/>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1"/>
              <a:stretch>
                <a:fillRect l="-30244" r="-30244"/>
              </a:stretch>
            </a:blipFill>
          </p:spPr>
        </p:sp>
      </p:grpSp>
      <p:grpSp>
        <p:nvGrpSpPr>
          <p:cNvPr id="5" name="Group 5"/>
          <p:cNvGrpSpPr>
            <a:grpSpLocks noChangeAspect="1"/>
          </p:cNvGrpSpPr>
          <p:nvPr/>
        </p:nvGrpSpPr>
        <p:grpSpPr>
          <a:xfrm rot="0">
            <a:off x="5746006" y="6592088"/>
            <a:ext cx="3051516" cy="30515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FFDE59"/>
            </a:solidFill>
          </p:spPr>
        </p:sp>
        <p:sp>
          <p:nvSpPr>
            <p:cNvPr id="7" name="Freeform 7"/>
            <p:cNvSpPr/>
            <p:nvPr/>
          </p:nvSpPr>
          <p:spPr>
            <a:xfrm>
              <a:off x="227013" y="334588"/>
              <a:ext cx="5895974" cy="5627484"/>
            </a:xfrm>
            <a:custGeom>
              <a:avLst/>
              <a:gdLst/>
              <a:ahLst/>
              <a:cxnLst/>
              <a:rect l="l" t="t" r="r" b="b"/>
              <a:pathLst>
                <a:path w="5895974" h="562748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2"/>
              <a:stretch>
                <a:fillRect l="223" r="223"/>
              </a:stretch>
            </a:blipFill>
          </p:spPr>
        </p:sp>
      </p:grpSp>
      <p:grpSp>
        <p:nvGrpSpPr>
          <p:cNvPr id="8" name="Group 8"/>
          <p:cNvGrpSpPr>
            <a:grpSpLocks noChangeAspect="1"/>
          </p:cNvGrpSpPr>
          <p:nvPr/>
        </p:nvGrpSpPr>
        <p:grpSpPr>
          <a:xfrm rot="0">
            <a:off x="8797521" y="6592088"/>
            <a:ext cx="3051516" cy="3051516"/>
            <a:chOff x="0" y="0"/>
            <a:chExt cx="6350000" cy="6350000"/>
          </a:xfrm>
        </p:grpSpPr>
        <p:sp>
          <p:nvSpPr>
            <p:cNvPr id="9" name="Freeform 9"/>
            <p:cNvSpPr/>
            <p:nvPr/>
          </p:nvSpPr>
          <p:spPr>
            <a:xfrm>
              <a:off x="0" y="0"/>
              <a:ext cx="6350000" cy="6350000"/>
            </a:xfrm>
            <a:custGeom>
              <a:avLst/>
              <a:gdLst/>
              <a:ahLst/>
              <a:cxnLst/>
              <a:rect l="l" t="t" r="r" b="b"/>
              <a:pathLst>
                <a:path w="6350000" h="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FFDE59"/>
            </a:solidFill>
          </p:spPr>
        </p:sp>
        <p:sp>
          <p:nvSpPr>
            <p:cNvPr id="10" name="Freeform 10"/>
            <p:cNvSpPr/>
            <p:nvPr/>
          </p:nvSpPr>
          <p:spPr>
            <a:xfrm>
              <a:off x="199010" y="359986"/>
              <a:ext cx="5898640" cy="5630028"/>
            </a:xfrm>
            <a:custGeom>
              <a:avLst/>
              <a:gdLst/>
              <a:ahLst/>
              <a:cxnLst/>
              <a:rect l="l" t="t" r="r" b="b"/>
              <a:pathLst>
                <a:path w="5898640" h="5630028">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3"/>
              <a:stretch>
                <a:fillRect l="-24801" r="-24801"/>
              </a:stretch>
            </a:blipFill>
          </p:spPr>
        </p:sp>
      </p:grpSp>
      <p:grpSp>
        <p:nvGrpSpPr>
          <p:cNvPr id="11" name="Group 11"/>
          <p:cNvGrpSpPr>
            <a:grpSpLocks noChangeAspect="1"/>
          </p:cNvGrpSpPr>
          <p:nvPr/>
        </p:nvGrpSpPr>
        <p:grpSpPr>
          <a:xfrm rot="0">
            <a:off x="8797521" y="3531047"/>
            <a:ext cx="3051516" cy="305151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DE59"/>
            </a:solidFill>
          </p:spPr>
        </p:sp>
        <p:sp>
          <p:nvSpPr>
            <p:cNvPr id="13" name="Freeform 13"/>
            <p:cNvSpPr/>
            <p:nvPr/>
          </p:nvSpPr>
          <p:spPr>
            <a:xfrm>
              <a:off x="227013" y="387928"/>
              <a:ext cx="5895974" cy="5627483"/>
            </a:xfrm>
            <a:custGeom>
              <a:avLst/>
              <a:gdLst/>
              <a:ahLst/>
              <a:cxnLst/>
              <a:rect l="l" t="t" r="r" b="b"/>
              <a:pathLst>
                <a:path w="5895974" h="5627483">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4"/>
              <a:stretch>
                <a:fillRect/>
              </a:stretch>
            </a:blipFill>
          </p:spPr>
        </p:sp>
      </p:grpSp>
      <p:sp>
        <p:nvSpPr>
          <p:cNvPr id="14" name="TextBox 14"/>
          <p:cNvSpPr txBox="1"/>
          <p:nvPr/>
        </p:nvSpPr>
        <p:spPr>
          <a:xfrm>
            <a:off x="1067313" y="4509139"/>
            <a:ext cx="4456321" cy="1244601"/>
          </a:xfrm>
          <a:prstGeom prst="rect">
            <a:avLst/>
          </a:prstGeom>
        </p:spPr>
        <p:txBody>
          <a:bodyPr lIns="0" tIns="0" rIns="0" bIns="0" rtlCol="0" anchor="t">
            <a:spAutoFit/>
          </a:bodyPr>
          <a:lstStyle/>
          <a:p>
            <a:pPr algn="r">
              <a:lnSpc>
                <a:spcPts val="4900"/>
              </a:lnSpc>
            </a:pPr>
            <a:r>
              <a:rPr lang="en-US" sz="3500">
                <a:solidFill>
                  <a:srgbClr val="000000"/>
                </a:solidFill>
                <a:latin typeface="Poppins Bold" panose="00000800000000000000"/>
              </a:rPr>
              <a:t>NUAGES DE POINTS</a:t>
            </a:r>
            <a:endParaRPr lang="en-US" sz="3500">
              <a:solidFill>
                <a:srgbClr val="000000"/>
              </a:solidFill>
              <a:latin typeface="Poppins Bold" panose="00000800000000000000"/>
            </a:endParaRPr>
          </a:p>
          <a:p>
            <a:pPr algn="r">
              <a:lnSpc>
                <a:spcPts val="4900"/>
              </a:lnSpc>
              <a:spcBef>
                <a:spcPct val="0"/>
              </a:spcBef>
            </a:pPr>
          </a:p>
        </p:txBody>
      </p:sp>
      <p:sp>
        <p:nvSpPr>
          <p:cNvPr id="15" name="TextBox 15"/>
          <p:cNvSpPr txBox="1"/>
          <p:nvPr/>
        </p:nvSpPr>
        <p:spPr>
          <a:xfrm>
            <a:off x="12068112" y="4585221"/>
            <a:ext cx="5876707" cy="1863726"/>
          </a:xfrm>
          <a:prstGeom prst="rect">
            <a:avLst/>
          </a:prstGeom>
        </p:spPr>
        <p:txBody>
          <a:bodyPr lIns="0" tIns="0" rIns="0" bIns="0" rtlCol="0" anchor="t">
            <a:spAutoFit/>
          </a:bodyPr>
          <a:lstStyle/>
          <a:p>
            <a:pPr>
              <a:lnSpc>
                <a:spcPts val="4900"/>
              </a:lnSpc>
            </a:pPr>
            <a:r>
              <a:rPr lang="en-US" sz="3500">
                <a:solidFill>
                  <a:srgbClr val="000000"/>
                </a:solidFill>
                <a:latin typeface="Poppins Bold" panose="00000800000000000000"/>
              </a:rPr>
              <a:t>DIAGRAMMES DE DISPERSION</a:t>
            </a:r>
            <a:endParaRPr lang="en-US" sz="3500">
              <a:solidFill>
                <a:srgbClr val="000000"/>
              </a:solidFill>
              <a:latin typeface="Poppins Bold" panose="00000800000000000000"/>
            </a:endParaRPr>
          </a:p>
          <a:p>
            <a:pPr>
              <a:lnSpc>
                <a:spcPts val="4900"/>
              </a:lnSpc>
              <a:spcBef>
                <a:spcPct val="0"/>
              </a:spcBef>
            </a:pPr>
          </a:p>
        </p:txBody>
      </p:sp>
      <p:sp>
        <p:nvSpPr>
          <p:cNvPr id="16" name="TextBox 16"/>
          <p:cNvSpPr txBox="1"/>
          <p:nvPr/>
        </p:nvSpPr>
        <p:spPr>
          <a:xfrm>
            <a:off x="0" y="244922"/>
            <a:ext cx="18288000" cy="3286125"/>
          </a:xfrm>
          <a:prstGeom prst="rect">
            <a:avLst/>
          </a:prstGeom>
        </p:spPr>
        <p:txBody>
          <a:bodyPr lIns="0" tIns="0" rIns="0" bIns="0" rtlCol="0" anchor="t">
            <a:spAutoFit/>
          </a:bodyPr>
          <a:lstStyle/>
          <a:p>
            <a:pPr>
              <a:lnSpc>
                <a:spcPts val="8640"/>
              </a:lnSpc>
            </a:pPr>
            <a:r>
              <a:rPr lang="en-US" sz="7200">
                <a:solidFill>
                  <a:srgbClr val="FDB034"/>
                </a:solidFill>
                <a:latin typeface="League Spartan" panose="00000800000000000000"/>
              </a:rPr>
              <a:t>SECTION 4 </a:t>
            </a:r>
            <a:endParaRPr lang="en-US" sz="7200">
              <a:solidFill>
                <a:srgbClr val="FDB034"/>
              </a:solidFill>
              <a:latin typeface="League Spartan" panose="00000800000000000000"/>
            </a:endParaRPr>
          </a:p>
          <a:p>
            <a:pPr>
              <a:lnSpc>
                <a:spcPts val="8640"/>
              </a:lnSpc>
            </a:pPr>
            <a:r>
              <a:rPr lang="en-US" sz="7200">
                <a:solidFill>
                  <a:srgbClr val="FDB034"/>
                </a:solidFill>
                <a:latin typeface="League Spartan" panose="00000800000000000000"/>
              </a:rPr>
              <a:t>VISUALISATION DE DONNÉES BIDIMENSIONNELLES</a:t>
            </a:r>
            <a:endParaRPr lang="en-US" sz="7200">
              <a:solidFill>
                <a:srgbClr val="FDB034"/>
              </a:solidFill>
              <a:latin typeface="League Spartan" panose="00000800000000000000"/>
            </a:endParaRPr>
          </a:p>
        </p:txBody>
      </p:sp>
      <p:sp>
        <p:nvSpPr>
          <p:cNvPr id="17" name="TextBox 17"/>
          <p:cNvSpPr txBox="1"/>
          <p:nvPr/>
        </p:nvSpPr>
        <p:spPr>
          <a:xfrm>
            <a:off x="-620413" y="7525549"/>
            <a:ext cx="6366419" cy="1244601"/>
          </a:xfrm>
          <a:prstGeom prst="rect">
            <a:avLst/>
          </a:prstGeom>
        </p:spPr>
        <p:txBody>
          <a:bodyPr lIns="0" tIns="0" rIns="0" bIns="0" rtlCol="0" anchor="t">
            <a:spAutoFit/>
          </a:bodyPr>
          <a:lstStyle/>
          <a:p>
            <a:pPr algn="r">
              <a:lnSpc>
                <a:spcPts val="4900"/>
              </a:lnSpc>
            </a:pPr>
            <a:r>
              <a:rPr lang="en-US" sz="3500">
                <a:solidFill>
                  <a:srgbClr val="000000"/>
                </a:solidFill>
                <a:latin typeface="Poppins Bold" panose="00000800000000000000"/>
              </a:rPr>
              <a:t>CORRÉLOGRAMMES</a:t>
            </a:r>
            <a:endParaRPr lang="en-US" sz="3500">
              <a:solidFill>
                <a:srgbClr val="000000"/>
              </a:solidFill>
              <a:latin typeface="Poppins Bold" panose="00000800000000000000"/>
            </a:endParaRPr>
          </a:p>
          <a:p>
            <a:pPr algn="r">
              <a:lnSpc>
                <a:spcPts val="4900"/>
              </a:lnSpc>
              <a:spcBef>
                <a:spcPct val="0"/>
              </a:spcBef>
            </a:pPr>
          </a:p>
        </p:txBody>
      </p:sp>
      <p:sp>
        <p:nvSpPr>
          <p:cNvPr id="18" name="TextBox 18"/>
          <p:cNvSpPr txBox="1"/>
          <p:nvPr/>
        </p:nvSpPr>
        <p:spPr>
          <a:xfrm>
            <a:off x="12068112" y="7444257"/>
            <a:ext cx="5876707" cy="1244601"/>
          </a:xfrm>
          <a:prstGeom prst="rect">
            <a:avLst/>
          </a:prstGeom>
        </p:spPr>
        <p:txBody>
          <a:bodyPr lIns="0" tIns="0" rIns="0" bIns="0" rtlCol="0" anchor="t">
            <a:spAutoFit/>
          </a:bodyPr>
          <a:lstStyle/>
          <a:p>
            <a:pPr>
              <a:lnSpc>
                <a:spcPts val="4900"/>
              </a:lnSpc>
            </a:pPr>
            <a:r>
              <a:rPr lang="en-US" sz="3500">
                <a:solidFill>
                  <a:srgbClr val="000000"/>
                </a:solidFill>
                <a:latin typeface="Poppins Bold" panose="00000800000000000000"/>
              </a:rPr>
              <a:t>HEATMAPS</a:t>
            </a:r>
            <a:endParaRPr lang="en-US" sz="3500">
              <a:solidFill>
                <a:srgbClr val="000000"/>
              </a:solidFill>
              <a:latin typeface="Poppins Bold" panose="00000800000000000000"/>
            </a:endParaRPr>
          </a:p>
          <a:p>
            <a:pPr>
              <a:lnSpc>
                <a:spcPts val="4900"/>
              </a:lnSpc>
              <a:spcBef>
                <a:spcPct val="0"/>
              </a:spcBef>
            </a:pPr>
          </a:p>
        </p:txBody>
      </p:sp>
      <p:grpSp>
        <p:nvGrpSpPr>
          <p:cNvPr id="19" name="Group 19"/>
          <p:cNvGrpSpPr/>
          <p:nvPr/>
        </p:nvGrpSpPr>
        <p:grpSpPr>
          <a:xfrm rot="0">
            <a:off x="17585429" y="9657042"/>
            <a:ext cx="721621" cy="639483"/>
            <a:chOff x="0" y="0"/>
            <a:chExt cx="190057" cy="168424"/>
          </a:xfrm>
        </p:grpSpPr>
        <p:sp>
          <p:nvSpPr>
            <p:cNvPr id="20" name="Freeform 2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1" name="TextBox 2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64</a:t>
              </a:r>
              <a:endParaRPr lang="en-US" sz="2400">
                <a:solidFill>
                  <a:srgbClr val="FFFFFF"/>
                </a:solidFill>
                <a:latin typeface="Open Sans Medium"/>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99" b="-5399"/>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0">
            <a:off x="17585429" y="9657042"/>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65</a:t>
              </a:r>
              <a:endParaRPr lang="en-US" sz="2400">
                <a:solidFill>
                  <a:srgbClr val="FFFFFF"/>
                </a:solidFill>
                <a:latin typeface="Open Sans Medium"/>
              </a:endParaRPr>
            </a:p>
          </p:txBody>
        </p:sp>
      </p:grpSp>
      <p:sp>
        <p:nvSpPr>
          <p:cNvPr id="12" name="TextBox 12"/>
          <p:cNvSpPr txBox="1"/>
          <p:nvPr/>
        </p:nvSpPr>
        <p:spPr>
          <a:xfrm>
            <a:off x="554592" y="5663958"/>
            <a:ext cx="16704708"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NUAGES DE POINTS</a:t>
            </a:r>
            <a:endParaRPr lang="en-US" sz="8530">
              <a:solidFill>
                <a:srgbClr val="FFFFFF"/>
              </a:solidFill>
              <a:latin typeface="IBM Plex Sans Bold" panose="020B0803050203000203"/>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661982" y="5406071"/>
            <a:ext cx="827630" cy="1569"/>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alpha</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cmap</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linewidths</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edgecolors</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35982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 PLT.SCATTER()</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x</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y</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marker</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sp>
        <p:nvSpPr>
          <p:cNvPr id="41" name="TextBox 41"/>
          <p:cNvSpPr txBox="1"/>
          <p:nvPr/>
        </p:nvSpPr>
        <p:spPr>
          <a:xfrm>
            <a:off x="194346" y="581025"/>
            <a:ext cx="7212955"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plt.scatter()</a:t>
            </a:r>
            <a:endParaRPr lang="en-US" sz="5800">
              <a:solidFill>
                <a:srgbClr val="0048A8"/>
              </a:solidFill>
              <a:latin typeface="Open Sans Medium"/>
            </a:endParaRPr>
          </a:p>
        </p:txBody>
      </p:sp>
      <p:grpSp>
        <p:nvGrpSpPr>
          <p:cNvPr id="42" name="Group 42"/>
          <p:cNvGrpSpPr/>
          <p:nvPr/>
        </p:nvGrpSpPr>
        <p:grpSpPr>
          <a:xfrm rot="0">
            <a:off x="17585429" y="9657042"/>
            <a:ext cx="721621" cy="639483"/>
            <a:chOff x="0" y="0"/>
            <a:chExt cx="190057" cy="168424"/>
          </a:xfrm>
        </p:grpSpPr>
        <p:sp>
          <p:nvSpPr>
            <p:cNvPr id="43" name="Freeform 4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4" name="TextBox 4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66</a:t>
              </a:r>
              <a:endParaRPr lang="en-US" sz="2400">
                <a:solidFill>
                  <a:srgbClr val="FFFFFF"/>
                </a:solidFill>
                <a:latin typeface="Open Sans Medium"/>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H="1">
            <a:off x="10226085" y="7686561"/>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7603217" y="-38100"/>
            <a:ext cx="10619573" cy="5975024"/>
          </a:xfrm>
          <a:custGeom>
            <a:avLst/>
            <a:gdLst/>
            <a:ahLst/>
            <a:cxnLst/>
            <a:rect l="l" t="t" r="r" b="b"/>
            <a:pathLst>
              <a:path w="10619573" h="5975024">
                <a:moveTo>
                  <a:pt x="0" y="0"/>
                </a:moveTo>
                <a:lnTo>
                  <a:pt x="10619573" y="0"/>
                </a:lnTo>
                <a:lnTo>
                  <a:pt x="10619573" y="5975024"/>
                </a:lnTo>
                <a:lnTo>
                  <a:pt x="0" y="5975024"/>
                </a:lnTo>
                <a:lnTo>
                  <a:pt x="0" y="0"/>
                </a:lnTo>
                <a:close/>
              </a:path>
            </a:pathLst>
          </a:custGeom>
          <a:blipFill>
            <a:blip r:embed="rId1"/>
            <a:stretch>
              <a:fillRect l="-6916"/>
            </a:stretch>
          </a:blipFill>
        </p:spPr>
      </p:sp>
      <p:sp>
        <p:nvSpPr>
          <p:cNvPr id="4" name="Freeform 4"/>
          <p:cNvSpPr/>
          <p:nvPr/>
        </p:nvSpPr>
        <p:spPr>
          <a:xfrm>
            <a:off x="-518979" y="4776165"/>
            <a:ext cx="7387732" cy="5540799"/>
          </a:xfrm>
          <a:custGeom>
            <a:avLst/>
            <a:gdLst/>
            <a:ahLst/>
            <a:cxnLst/>
            <a:rect l="l" t="t" r="r" b="b"/>
            <a:pathLst>
              <a:path w="7387732" h="5540799">
                <a:moveTo>
                  <a:pt x="0" y="0"/>
                </a:moveTo>
                <a:lnTo>
                  <a:pt x="7387732" y="0"/>
                </a:lnTo>
                <a:lnTo>
                  <a:pt x="7387732" y="5540799"/>
                </a:lnTo>
                <a:lnTo>
                  <a:pt x="0" y="5540799"/>
                </a:lnTo>
                <a:lnTo>
                  <a:pt x="0" y="0"/>
                </a:lnTo>
                <a:close/>
              </a:path>
            </a:pathLst>
          </a:custGeom>
          <a:blipFill>
            <a:blip r:embed="rId2"/>
            <a:stretch>
              <a:fillRect/>
            </a:stretch>
          </a:blipFill>
        </p:spPr>
      </p:sp>
      <p:sp>
        <p:nvSpPr>
          <p:cNvPr id="5" name="TextBox 5"/>
          <p:cNvSpPr txBox="1"/>
          <p:nvPr/>
        </p:nvSpPr>
        <p:spPr>
          <a:xfrm>
            <a:off x="1476375" y="1028700"/>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6" name="TextBox 6"/>
          <p:cNvSpPr txBox="1"/>
          <p:nvPr/>
        </p:nvSpPr>
        <p:spPr>
          <a:xfrm>
            <a:off x="11813740" y="7286511"/>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70617" y="1395412"/>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67</a:t>
              </a:r>
              <a:endParaRPr lang="en-US" sz="2400">
                <a:solidFill>
                  <a:srgbClr val="FFFFFF"/>
                </a:solidFill>
                <a:latin typeface="Open Sans Medium"/>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49564" b="-27423"/>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54592" y="5663958"/>
            <a:ext cx="16704708"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DIAGRAMMES DE DISPERSION</a:t>
            </a:r>
            <a:endParaRPr lang="en-US" sz="8530">
              <a:solidFill>
                <a:srgbClr val="FFFFFF"/>
              </a:solidFill>
              <a:latin typeface="IBM Plex Sans Bold" panose="020B0803050203000203"/>
            </a:endParaRPr>
          </a:p>
        </p:txBody>
      </p:sp>
      <p:grpSp>
        <p:nvGrpSpPr>
          <p:cNvPr id="9" name="Group 9"/>
          <p:cNvGrpSpPr/>
          <p:nvPr/>
        </p:nvGrpSpPr>
        <p:grpSpPr>
          <a:xfrm rot="0">
            <a:off x="17585429" y="9657042"/>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68</a:t>
              </a:r>
              <a:endParaRPr lang="en-US" sz="2400">
                <a:solidFill>
                  <a:srgbClr val="FFFFFF"/>
                </a:solidFill>
                <a:latin typeface="Open Sans Medium"/>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61982" y="5407640"/>
            <a:ext cx="827630" cy="138721"/>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14029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22649" y="244809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style</a:t>
              </a:r>
              <a:endParaRPr lang="en-US" sz="2000" spc="100">
                <a:solidFill>
                  <a:srgbClr val="FFFFFF"/>
                </a:solidFill>
                <a:latin typeface="Aileron Bold" panose="00000800000000000000"/>
              </a:endParaRPr>
            </a:p>
          </p:txBody>
        </p:sp>
      </p:grpSp>
      <p:grpSp>
        <p:nvGrpSpPr>
          <p:cNvPr id="7" name="Group 7"/>
          <p:cNvGrpSpPr/>
          <p:nvPr/>
        </p:nvGrpSpPr>
        <p:grpSpPr>
          <a:xfrm rot="0">
            <a:off x="12722649" y="406677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size</a:t>
              </a:r>
              <a:endParaRPr lang="en-US" sz="2000" spc="100">
                <a:solidFill>
                  <a:srgbClr val="FFFFFF"/>
                </a:solidFill>
                <a:latin typeface="Aileron Bold" panose="00000800000000000000"/>
              </a:endParaRPr>
            </a:p>
          </p:txBody>
        </p:sp>
      </p:grpSp>
      <p:grpSp>
        <p:nvGrpSpPr>
          <p:cNvPr id="10" name="Group 10"/>
          <p:cNvGrpSpPr/>
          <p:nvPr/>
        </p:nvGrpSpPr>
        <p:grpSpPr>
          <a:xfrm rot="0">
            <a:off x="12713732" y="5863389"/>
            <a:ext cx="5041159" cy="848296"/>
            <a:chOff x="0" y="0"/>
            <a:chExt cx="1327713" cy="223419"/>
          </a:xfrm>
        </p:grpSpPr>
        <p:sp>
          <p:nvSpPr>
            <p:cNvPr id="11" name="Freeform 11"/>
            <p:cNvSpPr/>
            <p:nvPr/>
          </p:nvSpPr>
          <p:spPr>
            <a:xfrm>
              <a:off x="0" y="0"/>
              <a:ext cx="1327713" cy="223420"/>
            </a:xfrm>
            <a:custGeom>
              <a:avLst/>
              <a:gdLst/>
              <a:ahLst/>
              <a:cxnLst/>
              <a:rect l="l" t="t" r="r" b="b"/>
              <a:pathLst>
                <a:path w="1327713" h="223420">
                  <a:moveTo>
                    <a:pt x="4607" y="0"/>
                  </a:moveTo>
                  <a:lnTo>
                    <a:pt x="1323105" y="0"/>
                  </a:lnTo>
                  <a:cubicBezTo>
                    <a:pt x="1325650" y="0"/>
                    <a:pt x="1327713" y="2063"/>
                    <a:pt x="1327713" y="4607"/>
                  </a:cubicBezTo>
                  <a:lnTo>
                    <a:pt x="1327713" y="218812"/>
                  </a:lnTo>
                  <a:cubicBezTo>
                    <a:pt x="1327713" y="220034"/>
                    <a:pt x="1327227" y="221206"/>
                    <a:pt x="1326363" y="222070"/>
                  </a:cubicBezTo>
                  <a:cubicBezTo>
                    <a:pt x="1325499" y="222934"/>
                    <a:pt x="1324327" y="223420"/>
                    <a:pt x="1323105" y="223420"/>
                  </a:cubicBezTo>
                  <a:lnTo>
                    <a:pt x="4607" y="223420"/>
                  </a:lnTo>
                  <a:cubicBezTo>
                    <a:pt x="3385" y="223420"/>
                    <a:pt x="2213" y="222934"/>
                    <a:pt x="1349" y="222070"/>
                  </a:cubicBezTo>
                  <a:cubicBezTo>
                    <a:pt x="485" y="221206"/>
                    <a:pt x="0" y="220034"/>
                    <a:pt x="0" y="218812"/>
                  </a:cubicBezTo>
                  <a:lnTo>
                    <a:pt x="0" y="4607"/>
                  </a:lnTo>
                  <a:cubicBezTo>
                    <a:pt x="0" y="3385"/>
                    <a:pt x="485" y="2213"/>
                    <a:pt x="1349" y="1349"/>
                  </a:cubicBezTo>
                  <a:cubicBezTo>
                    <a:pt x="2213" y="485"/>
                    <a:pt x="3385" y="0"/>
                    <a:pt x="4607" y="0"/>
                  </a:cubicBezTo>
                  <a:close/>
                </a:path>
              </a:pathLst>
            </a:custGeom>
            <a:solidFill>
              <a:srgbClr val="37C9EF"/>
            </a:solidFill>
          </p:spPr>
        </p:sp>
        <p:sp>
          <p:nvSpPr>
            <p:cNvPr id="12" name="TextBox 12"/>
            <p:cNvSpPr txBox="1"/>
            <p:nvPr/>
          </p:nvSpPr>
          <p:spPr>
            <a:xfrm>
              <a:off x="0" y="-66675"/>
              <a:ext cx="1327713"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palette</a:t>
              </a:r>
              <a:endParaRPr lang="en-US" sz="2000" spc="100">
                <a:solidFill>
                  <a:srgbClr val="FFFFFF"/>
                </a:solidFill>
                <a:latin typeface="Aileron Bold" panose="00000800000000000000"/>
              </a:endParaRPr>
            </a:p>
          </p:txBody>
        </p:sp>
      </p:grpSp>
      <p:grpSp>
        <p:nvGrpSpPr>
          <p:cNvPr id="13" name="Group 13"/>
          <p:cNvGrpSpPr/>
          <p:nvPr/>
        </p:nvGrpSpPr>
        <p:grpSpPr>
          <a:xfrm rot="0">
            <a:off x="12699990" y="7514260"/>
            <a:ext cx="5054901" cy="848296"/>
            <a:chOff x="0" y="0"/>
            <a:chExt cx="1331332" cy="223419"/>
          </a:xfrm>
        </p:grpSpPr>
        <p:sp>
          <p:nvSpPr>
            <p:cNvPr id="14" name="Freeform 14"/>
            <p:cNvSpPr/>
            <p:nvPr/>
          </p:nvSpPr>
          <p:spPr>
            <a:xfrm>
              <a:off x="0" y="0"/>
              <a:ext cx="1331332" cy="223420"/>
            </a:xfrm>
            <a:custGeom>
              <a:avLst/>
              <a:gdLst/>
              <a:ahLst/>
              <a:cxnLst/>
              <a:rect l="l" t="t" r="r" b="b"/>
              <a:pathLst>
                <a:path w="1331332" h="223420">
                  <a:moveTo>
                    <a:pt x="4595" y="0"/>
                  </a:moveTo>
                  <a:lnTo>
                    <a:pt x="1326737" y="0"/>
                  </a:lnTo>
                  <a:cubicBezTo>
                    <a:pt x="1327956" y="0"/>
                    <a:pt x="1329125" y="484"/>
                    <a:pt x="1329986" y="1346"/>
                  </a:cubicBezTo>
                  <a:cubicBezTo>
                    <a:pt x="1330848" y="2207"/>
                    <a:pt x="1331332" y="3376"/>
                    <a:pt x="1331332" y="4595"/>
                  </a:cubicBezTo>
                  <a:lnTo>
                    <a:pt x="1331332" y="218825"/>
                  </a:lnTo>
                  <a:cubicBezTo>
                    <a:pt x="1331332" y="220043"/>
                    <a:pt x="1330848" y="221212"/>
                    <a:pt x="1329986" y="222074"/>
                  </a:cubicBezTo>
                  <a:cubicBezTo>
                    <a:pt x="1329125" y="222935"/>
                    <a:pt x="1327956" y="223420"/>
                    <a:pt x="1326737" y="223420"/>
                  </a:cubicBezTo>
                  <a:lnTo>
                    <a:pt x="4595" y="223420"/>
                  </a:lnTo>
                  <a:cubicBezTo>
                    <a:pt x="3376" y="223420"/>
                    <a:pt x="2207" y="222935"/>
                    <a:pt x="1346" y="222074"/>
                  </a:cubicBezTo>
                  <a:cubicBezTo>
                    <a:pt x="484" y="221212"/>
                    <a:pt x="0" y="220043"/>
                    <a:pt x="0" y="218825"/>
                  </a:cubicBezTo>
                  <a:lnTo>
                    <a:pt x="0" y="4595"/>
                  </a:lnTo>
                  <a:cubicBezTo>
                    <a:pt x="0" y="3376"/>
                    <a:pt x="484" y="2207"/>
                    <a:pt x="1346" y="1346"/>
                  </a:cubicBezTo>
                  <a:cubicBezTo>
                    <a:pt x="2207" y="484"/>
                    <a:pt x="3376" y="0"/>
                    <a:pt x="4595" y="0"/>
                  </a:cubicBezTo>
                  <a:close/>
                </a:path>
              </a:pathLst>
            </a:custGeom>
            <a:solidFill>
              <a:srgbClr val="2C92D5"/>
            </a:solidFill>
          </p:spPr>
        </p:sp>
        <p:sp>
          <p:nvSpPr>
            <p:cNvPr id="15" name="TextBox 15"/>
            <p:cNvSpPr txBox="1"/>
            <p:nvPr/>
          </p:nvSpPr>
          <p:spPr>
            <a:xfrm>
              <a:off x="0" y="-66675"/>
              <a:ext cx="1331332"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markers</a:t>
              </a:r>
              <a:endParaRPr lang="en-US" sz="2000" spc="100">
                <a:solidFill>
                  <a:srgbClr val="FFFFFF"/>
                </a:solidFill>
                <a:latin typeface="Aileron Bold" panose="00000800000000000000"/>
              </a:endParaRPr>
            </a:p>
          </p:txBody>
        </p:sp>
      </p:grpSp>
      <p:grpSp>
        <p:nvGrpSpPr>
          <p:cNvPr id="16" name="Group 16"/>
          <p:cNvGrpSpPr/>
          <p:nvPr/>
        </p:nvGrpSpPr>
        <p:grpSpPr>
          <a:xfrm rot="0">
            <a:off x="7489612" y="3726158"/>
            <a:ext cx="3359826" cy="3640406"/>
            <a:chOff x="0" y="0"/>
            <a:chExt cx="812800" cy="880677"/>
          </a:xfrm>
        </p:grpSpPr>
        <p:sp>
          <p:nvSpPr>
            <p:cNvPr id="17" name="Freeform 17"/>
            <p:cNvSpPr/>
            <p:nvPr/>
          </p:nvSpPr>
          <p:spPr>
            <a:xfrm>
              <a:off x="0" y="0"/>
              <a:ext cx="812800" cy="880677"/>
            </a:xfrm>
            <a:custGeom>
              <a:avLst/>
              <a:gdLst/>
              <a:ahLst/>
              <a:cxnLst/>
              <a:rect l="l" t="t" r="r" b="b"/>
              <a:pathLst>
                <a:path w="812800" h="880677">
                  <a:moveTo>
                    <a:pt x="406400" y="0"/>
                  </a:moveTo>
                  <a:cubicBezTo>
                    <a:pt x="181951" y="0"/>
                    <a:pt x="0" y="197146"/>
                    <a:pt x="0" y="440339"/>
                  </a:cubicBezTo>
                  <a:cubicBezTo>
                    <a:pt x="0" y="683531"/>
                    <a:pt x="181951" y="880677"/>
                    <a:pt x="406400" y="880677"/>
                  </a:cubicBezTo>
                  <a:cubicBezTo>
                    <a:pt x="630849" y="880677"/>
                    <a:pt x="812800" y="683531"/>
                    <a:pt x="812800" y="440339"/>
                  </a:cubicBezTo>
                  <a:cubicBezTo>
                    <a:pt x="812800" y="197146"/>
                    <a:pt x="630849" y="0"/>
                    <a:pt x="406400" y="0"/>
                  </a:cubicBezTo>
                  <a:close/>
                </a:path>
              </a:pathLst>
            </a:custGeom>
            <a:solidFill>
              <a:srgbClr val="13538A"/>
            </a:solidFill>
          </p:spPr>
        </p:sp>
        <p:sp>
          <p:nvSpPr>
            <p:cNvPr id="18" name="TextBox 18"/>
            <p:cNvSpPr txBox="1"/>
            <p:nvPr/>
          </p:nvSpPr>
          <p:spPr>
            <a:xfrm>
              <a:off x="76200" y="6363"/>
              <a:ext cx="660400" cy="79175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 SNS.SCATTERPLOT() )</a:t>
              </a:r>
              <a:endParaRPr lang="en-US" sz="2600" spc="129">
                <a:solidFill>
                  <a:srgbClr val="FFFFFF"/>
                </a:solidFill>
                <a:latin typeface="Aileron" panose="00000500000000000000"/>
              </a:endParaRPr>
            </a:p>
          </p:txBody>
        </p:sp>
      </p:grpSp>
      <p:grpSp>
        <p:nvGrpSpPr>
          <p:cNvPr id="19" name="Group 19"/>
          <p:cNvGrpSpPr/>
          <p:nvPr/>
        </p:nvGrpSpPr>
        <p:grpSpPr>
          <a:xfrm rot="0">
            <a:off x="521691" y="7533310"/>
            <a:ext cx="5041647" cy="848296"/>
            <a:chOff x="0" y="0"/>
            <a:chExt cx="1327841" cy="223419"/>
          </a:xfrm>
        </p:grpSpPr>
        <p:sp>
          <p:nvSpPr>
            <p:cNvPr id="20" name="Freeform 20"/>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2C92D5"/>
            </a:solidFill>
          </p:spPr>
        </p:sp>
        <p:sp>
          <p:nvSpPr>
            <p:cNvPr id="21" name="TextBox 21"/>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hue</a:t>
              </a:r>
              <a:endParaRPr lang="en-US" sz="2000" spc="100">
                <a:solidFill>
                  <a:srgbClr val="FFFFFF"/>
                </a:solidFill>
                <a:latin typeface="Aileron Bold" panose="00000800000000000000"/>
              </a:endParaRPr>
            </a:p>
          </p:txBody>
        </p:sp>
      </p:grpSp>
      <p:grpSp>
        <p:nvGrpSpPr>
          <p:cNvPr id="22" name="Group 22"/>
          <p:cNvGrpSpPr/>
          <p:nvPr/>
        </p:nvGrpSpPr>
        <p:grpSpPr>
          <a:xfrm rot="0">
            <a:off x="521691" y="2474277"/>
            <a:ext cx="5041647" cy="848296"/>
            <a:chOff x="0" y="0"/>
            <a:chExt cx="1327841" cy="223419"/>
          </a:xfrm>
        </p:grpSpPr>
        <p:sp>
          <p:nvSpPr>
            <p:cNvPr id="23" name="Freeform 23"/>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24" name="TextBox 24"/>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x</a:t>
              </a:r>
              <a:endParaRPr lang="en-US" sz="2000" spc="100">
                <a:solidFill>
                  <a:srgbClr val="FFFFFF"/>
                </a:solidFill>
                <a:latin typeface="Aileron Bold" panose="00000800000000000000"/>
              </a:endParaRPr>
            </a:p>
          </p:txBody>
        </p:sp>
      </p:grpSp>
      <p:grpSp>
        <p:nvGrpSpPr>
          <p:cNvPr id="25" name="Group 25"/>
          <p:cNvGrpSpPr/>
          <p:nvPr/>
        </p:nvGrpSpPr>
        <p:grpSpPr>
          <a:xfrm rot="0">
            <a:off x="521691" y="4138793"/>
            <a:ext cx="5041647" cy="848296"/>
            <a:chOff x="0" y="0"/>
            <a:chExt cx="1327841" cy="223419"/>
          </a:xfrm>
        </p:grpSpPr>
        <p:sp>
          <p:nvSpPr>
            <p:cNvPr id="26" name="Freeform 26"/>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27" name="TextBox 27"/>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y</a:t>
              </a:r>
              <a:endParaRPr lang="en-US" sz="2000" spc="100">
                <a:solidFill>
                  <a:srgbClr val="FFFFFF"/>
                </a:solidFill>
                <a:latin typeface="Aileron Bold" panose="00000800000000000000"/>
              </a:endParaRPr>
            </a:p>
          </p:txBody>
        </p:sp>
      </p:grpSp>
      <p:grpSp>
        <p:nvGrpSpPr>
          <p:cNvPr id="28" name="Group 28"/>
          <p:cNvGrpSpPr/>
          <p:nvPr/>
        </p:nvGrpSpPr>
        <p:grpSpPr>
          <a:xfrm rot="0">
            <a:off x="521691" y="5916697"/>
            <a:ext cx="5041647" cy="848296"/>
            <a:chOff x="0" y="0"/>
            <a:chExt cx="1327841" cy="223419"/>
          </a:xfrm>
        </p:grpSpPr>
        <p:sp>
          <p:nvSpPr>
            <p:cNvPr id="29" name="Freeform 29"/>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7C9EF"/>
            </a:solidFill>
          </p:spPr>
        </p:sp>
        <p:sp>
          <p:nvSpPr>
            <p:cNvPr id="30" name="TextBox 30"/>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data</a:t>
              </a:r>
              <a:endParaRPr lang="en-US" sz="2000" spc="100">
                <a:solidFill>
                  <a:srgbClr val="FFFFFF"/>
                </a:solidFill>
                <a:latin typeface="Aileron Bold" panose="00000800000000000000"/>
              </a:endParaRPr>
            </a:p>
          </p:txBody>
        </p:sp>
      </p:grpSp>
      <p:sp>
        <p:nvSpPr>
          <p:cNvPr id="31" name="AutoShape 31"/>
          <p:cNvSpPr/>
          <p:nvPr/>
        </p:nvSpPr>
        <p:spPr>
          <a:xfrm>
            <a:off x="5563338" y="7957458"/>
            <a:ext cx="1098608" cy="0"/>
          </a:xfrm>
          <a:prstGeom prst="line">
            <a:avLst/>
          </a:prstGeom>
          <a:ln w="38100" cap="flat">
            <a:solidFill>
              <a:srgbClr val="A8A8A8"/>
            </a:solidFill>
            <a:prstDash val="solid"/>
            <a:headEnd type="none" w="sm" len="sm"/>
            <a:tailEnd type="none" w="sm" len="sm"/>
          </a:ln>
        </p:spPr>
      </p:sp>
      <p:sp>
        <p:nvSpPr>
          <p:cNvPr id="32" name="AutoShape 32"/>
          <p:cNvSpPr/>
          <p:nvPr/>
        </p:nvSpPr>
        <p:spPr>
          <a:xfrm>
            <a:off x="5563338" y="6340844"/>
            <a:ext cx="1071225" cy="0"/>
          </a:xfrm>
          <a:prstGeom prst="line">
            <a:avLst/>
          </a:prstGeom>
          <a:ln w="38100" cap="flat">
            <a:solidFill>
              <a:srgbClr val="A8A8A8"/>
            </a:solidFill>
            <a:prstDash val="solid"/>
            <a:headEnd type="none" w="sm" len="sm"/>
            <a:tailEnd type="none" w="sm" len="sm"/>
          </a:ln>
        </p:spPr>
      </p:sp>
      <p:sp>
        <p:nvSpPr>
          <p:cNvPr id="33" name="AutoShape 33"/>
          <p:cNvSpPr/>
          <p:nvPr/>
        </p:nvSpPr>
        <p:spPr>
          <a:xfrm>
            <a:off x="5563338" y="4562941"/>
            <a:ext cx="1071225" cy="0"/>
          </a:xfrm>
          <a:prstGeom prst="line">
            <a:avLst/>
          </a:prstGeom>
          <a:ln w="38100" cap="flat">
            <a:solidFill>
              <a:srgbClr val="A8A8A8"/>
            </a:solidFill>
            <a:prstDash val="solid"/>
            <a:headEnd type="none" w="sm" len="sm"/>
            <a:tailEnd type="none" w="sm" len="sm"/>
          </a:ln>
        </p:spPr>
      </p:sp>
      <p:sp>
        <p:nvSpPr>
          <p:cNvPr id="34" name="AutoShape 34"/>
          <p:cNvSpPr/>
          <p:nvPr/>
        </p:nvSpPr>
        <p:spPr>
          <a:xfrm>
            <a:off x="5563338" y="2898425"/>
            <a:ext cx="1079594" cy="0"/>
          </a:xfrm>
          <a:prstGeom prst="line">
            <a:avLst/>
          </a:prstGeom>
          <a:ln w="38100" cap="flat">
            <a:solidFill>
              <a:srgbClr val="A8A8A8"/>
            </a:solidFill>
            <a:prstDash val="solid"/>
            <a:headEnd type="none" w="sm" len="sm"/>
            <a:tailEnd type="none" w="sm" len="sm"/>
          </a:ln>
        </p:spPr>
      </p:sp>
      <p:sp>
        <p:nvSpPr>
          <p:cNvPr id="35" name="AutoShape 35"/>
          <p:cNvSpPr/>
          <p:nvPr/>
        </p:nvSpPr>
        <p:spPr>
          <a:xfrm rot="5400000">
            <a:off x="4113733" y="5408574"/>
            <a:ext cx="5058398" cy="0"/>
          </a:xfrm>
          <a:prstGeom prst="line">
            <a:avLst/>
          </a:prstGeom>
          <a:ln w="38100" cap="flat">
            <a:solidFill>
              <a:srgbClr val="A8A8A8"/>
            </a:solidFill>
            <a:prstDash val="solid"/>
            <a:headEnd type="none" w="sm" len="sm"/>
            <a:tailEnd type="none" w="sm" len="sm"/>
          </a:ln>
        </p:spPr>
      </p:sp>
      <p:sp>
        <p:nvSpPr>
          <p:cNvPr id="36" name="AutoShape 36"/>
          <p:cNvSpPr/>
          <p:nvPr/>
        </p:nvSpPr>
        <p:spPr>
          <a:xfrm flipH="1">
            <a:off x="11582276" y="2872242"/>
            <a:ext cx="1140373" cy="4630"/>
          </a:xfrm>
          <a:prstGeom prst="line">
            <a:avLst/>
          </a:prstGeom>
          <a:ln w="38100" cap="flat">
            <a:solidFill>
              <a:srgbClr val="A8A8A8"/>
            </a:solidFill>
            <a:prstDash val="solid"/>
            <a:headEnd type="none" w="sm" len="sm"/>
            <a:tailEnd type="none" w="sm" len="sm"/>
          </a:ln>
        </p:spPr>
      </p:sp>
      <p:sp>
        <p:nvSpPr>
          <p:cNvPr id="37" name="AutoShape 37"/>
          <p:cNvSpPr/>
          <p:nvPr/>
        </p:nvSpPr>
        <p:spPr>
          <a:xfrm flipH="1">
            <a:off x="11609954" y="4490920"/>
            <a:ext cx="1112695" cy="4754"/>
          </a:xfrm>
          <a:prstGeom prst="line">
            <a:avLst/>
          </a:prstGeom>
          <a:ln w="38100" cap="flat">
            <a:solidFill>
              <a:srgbClr val="A8A8A8"/>
            </a:solidFill>
            <a:prstDash val="solid"/>
            <a:headEnd type="none" w="sm" len="sm"/>
            <a:tailEnd type="none" w="sm" len="sm"/>
          </a:ln>
        </p:spPr>
      </p:sp>
      <p:sp>
        <p:nvSpPr>
          <p:cNvPr id="38" name="AutoShape 38"/>
          <p:cNvSpPr/>
          <p:nvPr/>
        </p:nvSpPr>
        <p:spPr>
          <a:xfrm flipH="1" flipV="1">
            <a:off x="11605555" y="6273577"/>
            <a:ext cx="1108177" cy="13960"/>
          </a:xfrm>
          <a:prstGeom prst="line">
            <a:avLst/>
          </a:prstGeom>
          <a:ln w="38100" cap="flat">
            <a:solidFill>
              <a:srgbClr val="A8A8A8"/>
            </a:solidFill>
            <a:prstDash val="solid"/>
            <a:headEnd type="none" w="sm" len="sm"/>
            <a:tailEnd type="none" w="sm" len="sm"/>
          </a:ln>
        </p:spPr>
      </p:sp>
      <p:sp>
        <p:nvSpPr>
          <p:cNvPr id="39" name="AutoShape 39"/>
          <p:cNvSpPr/>
          <p:nvPr/>
        </p:nvSpPr>
        <p:spPr>
          <a:xfrm flipH="1" flipV="1">
            <a:off x="11609954" y="7935270"/>
            <a:ext cx="1090036" cy="3138"/>
          </a:xfrm>
          <a:prstGeom prst="line">
            <a:avLst/>
          </a:prstGeom>
          <a:ln w="38100" cap="flat">
            <a:solidFill>
              <a:srgbClr val="A8A8A8"/>
            </a:solidFill>
            <a:prstDash val="solid"/>
            <a:headEnd type="none" w="sm" len="sm"/>
            <a:tailEnd type="none" w="sm" len="sm"/>
          </a:ln>
        </p:spPr>
      </p:sp>
      <p:sp>
        <p:nvSpPr>
          <p:cNvPr id="40" name="AutoShape 40"/>
          <p:cNvSpPr/>
          <p:nvPr/>
        </p:nvSpPr>
        <p:spPr>
          <a:xfrm rot="-5400000">
            <a:off x="9056323" y="5390347"/>
            <a:ext cx="5089846" cy="0"/>
          </a:xfrm>
          <a:prstGeom prst="line">
            <a:avLst/>
          </a:prstGeom>
          <a:ln w="38100" cap="flat">
            <a:solidFill>
              <a:srgbClr val="A8A8A8"/>
            </a:solidFill>
            <a:prstDash val="solid"/>
            <a:headEnd type="none" w="sm" len="sm"/>
            <a:tailEnd type="none" w="sm" len="sm"/>
          </a:ln>
        </p:spPr>
      </p:sp>
      <p:sp>
        <p:nvSpPr>
          <p:cNvPr id="41" name="TextBox 41"/>
          <p:cNvSpPr txBox="1"/>
          <p:nvPr/>
        </p:nvSpPr>
        <p:spPr>
          <a:xfrm>
            <a:off x="0" y="581025"/>
            <a:ext cx="9169525"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sns.scatterplot() </a:t>
            </a:r>
            <a:endParaRPr lang="en-US" sz="5800">
              <a:solidFill>
                <a:srgbClr val="0048A8"/>
              </a:solidFill>
              <a:latin typeface="Open Sans Medium"/>
            </a:endParaRPr>
          </a:p>
        </p:txBody>
      </p:sp>
      <p:grpSp>
        <p:nvGrpSpPr>
          <p:cNvPr id="42" name="Group 42"/>
          <p:cNvGrpSpPr/>
          <p:nvPr/>
        </p:nvGrpSpPr>
        <p:grpSpPr>
          <a:xfrm rot="0">
            <a:off x="17585429" y="9657042"/>
            <a:ext cx="721621" cy="639483"/>
            <a:chOff x="0" y="0"/>
            <a:chExt cx="190057" cy="168424"/>
          </a:xfrm>
        </p:grpSpPr>
        <p:sp>
          <p:nvSpPr>
            <p:cNvPr id="43" name="Freeform 4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44" name="TextBox 4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69</a:t>
              </a:r>
              <a:endParaRPr lang="en-US" sz="2400">
                <a:solidFill>
                  <a:srgbClr val="FFFFFF"/>
                </a:solidFill>
                <a:latin typeface="Open Sans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772" y="4048721"/>
            <a:ext cx="3766241" cy="2090264"/>
          </a:xfrm>
          <a:custGeom>
            <a:avLst/>
            <a:gdLst/>
            <a:ahLst/>
            <a:cxnLst/>
            <a:rect l="l" t="t" r="r" b="b"/>
            <a:pathLst>
              <a:path w="3766241" h="2090264">
                <a:moveTo>
                  <a:pt x="0" y="0"/>
                </a:moveTo>
                <a:lnTo>
                  <a:pt x="3766241" y="0"/>
                </a:lnTo>
                <a:lnTo>
                  <a:pt x="3766241" y="2090264"/>
                </a:lnTo>
                <a:lnTo>
                  <a:pt x="0" y="2090264"/>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3" name="Freeform 3"/>
          <p:cNvSpPr/>
          <p:nvPr/>
        </p:nvSpPr>
        <p:spPr>
          <a:xfrm rot="-10800000" flipH="1">
            <a:off x="3283507" y="6221382"/>
            <a:ext cx="4272535" cy="2371257"/>
          </a:xfrm>
          <a:custGeom>
            <a:avLst/>
            <a:gdLst/>
            <a:ahLst/>
            <a:cxnLst/>
            <a:rect l="l" t="t" r="r" b="b"/>
            <a:pathLst>
              <a:path w="4272535" h="2371257">
                <a:moveTo>
                  <a:pt x="4272534" y="0"/>
                </a:moveTo>
                <a:lnTo>
                  <a:pt x="0" y="0"/>
                </a:lnTo>
                <a:lnTo>
                  <a:pt x="0" y="2371257"/>
                </a:lnTo>
                <a:lnTo>
                  <a:pt x="4272534" y="2371257"/>
                </a:lnTo>
                <a:lnTo>
                  <a:pt x="4272534"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4" name="Freeform 4"/>
          <p:cNvSpPr/>
          <p:nvPr/>
        </p:nvSpPr>
        <p:spPr>
          <a:xfrm>
            <a:off x="7138260" y="4048721"/>
            <a:ext cx="4093620" cy="2271959"/>
          </a:xfrm>
          <a:custGeom>
            <a:avLst/>
            <a:gdLst/>
            <a:ahLst/>
            <a:cxnLst/>
            <a:rect l="l" t="t" r="r" b="b"/>
            <a:pathLst>
              <a:path w="4093620" h="2271959">
                <a:moveTo>
                  <a:pt x="0" y="0"/>
                </a:moveTo>
                <a:lnTo>
                  <a:pt x="4093619" y="0"/>
                </a:lnTo>
                <a:lnTo>
                  <a:pt x="4093619" y="2271959"/>
                </a:lnTo>
                <a:lnTo>
                  <a:pt x="0" y="2271959"/>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5" name="Freeform 5"/>
          <p:cNvSpPr/>
          <p:nvPr/>
        </p:nvSpPr>
        <p:spPr>
          <a:xfrm rot="-10800000" flipH="1">
            <a:off x="10800659" y="6320680"/>
            <a:ext cx="4093620" cy="2271959"/>
          </a:xfrm>
          <a:custGeom>
            <a:avLst/>
            <a:gdLst/>
            <a:ahLst/>
            <a:cxnLst/>
            <a:rect l="l" t="t" r="r" b="b"/>
            <a:pathLst>
              <a:path w="4093620" h="2271959">
                <a:moveTo>
                  <a:pt x="4093620" y="0"/>
                </a:moveTo>
                <a:lnTo>
                  <a:pt x="0" y="0"/>
                </a:lnTo>
                <a:lnTo>
                  <a:pt x="0" y="2271959"/>
                </a:lnTo>
                <a:lnTo>
                  <a:pt x="4093620" y="2271959"/>
                </a:lnTo>
                <a:lnTo>
                  <a:pt x="409362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sp>
        <p:nvSpPr>
          <p:cNvPr id="6" name="Freeform 6"/>
          <p:cNvSpPr/>
          <p:nvPr/>
        </p:nvSpPr>
        <p:spPr>
          <a:xfrm>
            <a:off x="14428130" y="4048721"/>
            <a:ext cx="3859870" cy="2142228"/>
          </a:xfrm>
          <a:custGeom>
            <a:avLst/>
            <a:gdLst/>
            <a:ahLst/>
            <a:cxnLst/>
            <a:rect l="l" t="t" r="r" b="b"/>
            <a:pathLst>
              <a:path w="3859870" h="2142228">
                <a:moveTo>
                  <a:pt x="0" y="0"/>
                </a:moveTo>
                <a:lnTo>
                  <a:pt x="3859870" y="0"/>
                </a:lnTo>
                <a:lnTo>
                  <a:pt x="3859870" y="2142228"/>
                </a:lnTo>
                <a:lnTo>
                  <a:pt x="0" y="2142228"/>
                </a:lnTo>
                <a:lnTo>
                  <a:pt x="0" y="0"/>
                </a:lnTo>
                <a:close/>
              </a:path>
            </a:pathLst>
          </a:custGeom>
          <a:blipFill>
            <a:blip r:embed="rId1">
              <a:alphaModFix amt="30000"/>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rot="0">
            <a:off x="241343" y="4513436"/>
            <a:ext cx="3097253" cy="2679365"/>
            <a:chOff x="0" y="0"/>
            <a:chExt cx="707195" cy="611779"/>
          </a:xfrm>
        </p:grpSpPr>
        <p:sp>
          <p:nvSpPr>
            <p:cNvPr id="8" name="Freeform 8"/>
            <p:cNvSpPr/>
            <p:nvPr/>
          </p:nvSpPr>
          <p:spPr>
            <a:xfrm>
              <a:off x="0" y="5386"/>
              <a:ext cx="707195" cy="601006"/>
            </a:xfrm>
            <a:custGeom>
              <a:avLst/>
              <a:gdLst/>
              <a:ahLst/>
              <a:cxnLst/>
              <a:rect l="l" t="t" r="r" b="b"/>
              <a:pathLst>
                <a:path w="707195" h="601006">
                  <a:moveTo>
                    <a:pt x="111339" y="29418"/>
                  </a:moveTo>
                  <a:lnTo>
                    <a:pt x="242258" y="10610"/>
                  </a:lnTo>
                  <a:cubicBezTo>
                    <a:pt x="316105" y="0"/>
                    <a:pt x="391090" y="0"/>
                    <a:pt x="464937" y="10610"/>
                  </a:cubicBezTo>
                  <a:lnTo>
                    <a:pt x="595856" y="29418"/>
                  </a:lnTo>
                  <a:cubicBezTo>
                    <a:pt x="659754" y="38598"/>
                    <a:pt x="707195" y="93342"/>
                    <a:pt x="707195" y="157896"/>
                  </a:cubicBezTo>
                  <a:lnTo>
                    <a:pt x="707195" y="443110"/>
                  </a:lnTo>
                  <a:cubicBezTo>
                    <a:pt x="707195" y="507665"/>
                    <a:pt x="659754" y="562408"/>
                    <a:pt x="595856" y="571588"/>
                  </a:cubicBezTo>
                  <a:lnTo>
                    <a:pt x="464937" y="590397"/>
                  </a:lnTo>
                  <a:cubicBezTo>
                    <a:pt x="391090" y="601006"/>
                    <a:pt x="316105" y="601006"/>
                    <a:pt x="242258" y="590397"/>
                  </a:cubicBezTo>
                  <a:lnTo>
                    <a:pt x="111339" y="571588"/>
                  </a:lnTo>
                  <a:cubicBezTo>
                    <a:pt x="47441" y="562408"/>
                    <a:pt x="0" y="507665"/>
                    <a:pt x="0" y="443110"/>
                  </a:cubicBezTo>
                  <a:lnTo>
                    <a:pt x="0" y="157896"/>
                  </a:lnTo>
                  <a:cubicBezTo>
                    <a:pt x="0" y="93342"/>
                    <a:pt x="47441" y="38598"/>
                    <a:pt x="111339" y="29418"/>
                  </a:cubicBezTo>
                  <a:close/>
                </a:path>
              </a:pathLst>
            </a:custGeom>
            <a:solidFill>
              <a:srgbClr val="4FCDCC"/>
            </a:solidFill>
          </p:spPr>
        </p:sp>
        <p:sp>
          <p:nvSpPr>
            <p:cNvPr id="9" name="TextBox 9"/>
            <p:cNvSpPr txBox="1"/>
            <p:nvPr/>
          </p:nvSpPr>
          <p:spPr>
            <a:xfrm>
              <a:off x="0" y="-50800"/>
              <a:ext cx="707195" cy="637179"/>
            </a:xfrm>
            <a:prstGeom prst="rect">
              <a:avLst/>
            </a:prstGeom>
          </p:spPr>
          <p:txBody>
            <a:bodyPr lIns="50800" tIns="50800" rIns="50800" bIns="50800" rtlCol="0" anchor="ctr"/>
            <a:lstStyle/>
            <a:p>
              <a:pPr algn="ctr">
                <a:lnSpc>
                  <a:spcPts val="5600"/>
                </a:lnSpc>
              </a:pPr>
            </a:p>
          </p:txBody>
        </p:sp>
      </p:grpSp>
      <p:grpSp>
        <p:nvGrpSpPr>
          <p:cNvPr id="10" name="Group 10"/>
          <p:cNvGrpSpPr/>
          <p:nvPr/>
        </p:nvGrpSpPr>
        <p:grpSpPr>
          <a:xfrm rot="0">
            <a:off x="7556041" y="4513436"/>
            <a:ext cx="3244618" cy="2679365"/>
            <a:chOff x="0" y="0"/>
            <a:chExt cx="740842" cy="611779"/>
          </a:xfrm>
        </p:grpSpPr>
        <p:sp>
          <p:nvSpPr>
            <p:cNvPr id="11" name="Freeform 11"/>
            <p:cNvSpPr/>
            <p:nvPr/>
          </p:nvSpPr>
          <p:spPr>
            <a:xfrm>
              <a:off x="0" y="4908"/>
              <a:ext cx="740842" cy="601962"/>
            </a:xfrm>
            <a:custGeom>
              <a:avLst/>
              <a:gdLst/>
              <a:ahLst/>
              <a:cxnLst/>
              <a:rect l="l" t="t" r="r" b="b"/>
              <a:pathLst>
                <a:path w="740842" h="601962">
                  <a:moveTo>
                    <a:pt x="106378" y="31303"/>
                  </a:moveTo>
                  <a:lnTo>
                    <a:pt x="264043" y="9681"/>
                  </a:lnTo>
                  <a:cubicBezTo>
                    <a:pt x="334632" y="0"/>
                    <a:pt x="406211" y="0"/>
                    <a:pt x="476799" y="9681"/>
                  </a:cubicBezTo>
                  <a:lnTo>
                    <a:pt x="634465" y="31303"/>
                  </a:lnTo>
                  <a:cubicBezTo>
                    <a:pt x="695419" y="39663"/>
                    <a:pt x="740842" y="91741"/>
                    <a:pt x="740842" y="153266"/>
                  </a:cubicBezTo>
                  <a:lnTo>
                    <a:pt x="740842" y="448697"/>
                  </a:lnTo>
                  <a:cubicBezTo>
                    <a:pt x="740842" y="510222"/>
                    <a:pt x="695419" y="562300"/>
                    <a:pt x="634465" y="570659"/>
                  </a:cubicBezTo>
                  <a:lnTo>
                    <a:pt x="476799" y="592282"/>
                  </a:lnTo>
                  <a:cubicBezTo>
                    <a:pt x="406211" y="601962"/>
                    <a:pt x="334632" y="601962"/>
                    <a:pt x="264043" y="592282"/>
                  </a:cubicBezTo>
                  <a:lnTo>
                    <a:pt x="106378" y="570659"/>
                  </a:lnTo>
                  <a:cubicBezTo>
                    <a:pt x="45423" y="562300"/>
                    <a:pt x="0" y="510222"/>
                    <a:pt x="0" y="448697"/>
                  </a:cubicBezTo>
                  <a:lnTo>
                    <a:pt x="0" y="153266"/>
                  </a:lnTo>
                  <a:cubicBezTo>
                    <a:pt x="0" y="91741"/>
                    <a:pt x="45423" y="39663"/>
                    <a:pt x="106378" y="31303"/>
                  </a:cubicBezTo>
                  <a:close/>
                </a:path>
              </a:pathLst>
            </a:custGeom>
            <a:solidFill>
              <a:srgbClr val="37C9EF"/>
            </a:solidFill>
          </p:spPr>
        </p:sp>
        <p:sp>
          <p:nvSpPr>
            <p:cNvPr id="12" name="TextBox 12"/>
            <p:cNvSpPr txBox="1"/>
            <p:nvPr/>
          </p:nvSpPr>
          <p:spPr>
            <a:xfrm>
              <a:off x="0" y="-50800"/>
              <a:ext cx="740842" cy="637179"/>
            </a:xfrm>
            <a:prstGeom prst="rect">
              <a:avLst/>
            </a:prstGeom>
          </p:spPr>
          <p:txBody>
            <a:bodyPr lIns="50800" tIns="50800" rIns="50800" bIns="50800" rtlCol="0" anchor="ctr"/>
            <a:lstStyle/>
            <a:p>
              <a:pPr algn="ctr">
                <a:lnSpc>
                  <a:spcPts val="5600"/>
                </a:lnSpc>
              </a:pPr>
            </a:p>
          </p:txBody>
        </p:sp>
      </p:grpSp>
      <p:grpSp>
        <p:nvGrpSpPr>
          <p:cNvPr id="13" name="Group 13"/>
          <p:cNvGrpSpPr/>
          <p:nvPr/>
        </p:nvGrpSpPr>
        <p:grpSpPr>
          <a:xfrm rot="0">
            <a:off x="14737862" y="4513436"/>
            <a:ext cx="3127612" cy="2679365"/>
            <a:chOff x="0" y="0"/>
            <a:chExt cx="714127" cy="611779"/>
          </a:xfrm>
        </p:grpSpPr>
        <p:sp>
          <p:nvSpPr>
            <p:cNvPr id="14" name="Freeform 14"/>
            <p:cNvSpPr/>
            <p:nvPr/>
          </p:nvSpPr>
          <p:spPr>
            <a:xfrm>
              <a:off x="0" y="5282"/>
              <a:ext cx="714127" cy="601214"/>
            </a:xfrm>
            <a:custGeom>
              <a:avLst/>
              <a:gdLst/>
              <a:ahLst/>
              <a:cxnLst/>
              <a:rect l="l" t="t" r="r" b="b"/>
              <a:pathLst>
                <a:path w="714127" h="601214">
                  <a:moveTo>
                    <a:pt x="110280" y="29828"/>
                  </a:moveTo>
                  <a:lnTo>
                    <a:pt x="246783" y="10408"/>
                  </a:lnTo>
                  <a:cubicBezTo>
                    <a:pt x="319935" y="0"/>
                    <a:pt x="394192" y="0"/>
                    <a:pt x="467343" y="10408"/>
                  </a:cubicBezTo>
                  <a:lnTo>
                    <a:pt x="603846" y="29828"/>
                  </a:lnTo>
                  <a:cubicBezTo>
                    <a:pt x="667116" y="38830"/>
                    <a:pt x="714127" y="93002"/>
                    <a:pt x="714127" y="156909"/>
                  </a:cubicBezTo>
                  <a:lnTo>
                    <a:pt x="714127" y="444306"/>
                  </a:lnTo>
                  <a:cubicBezTo>
                    <a:pt x="714127" y="508212"/>
                    <a:pt x="667116" y="562385"/>
                    <a:pt x="603846" y="571386"/>
                  </a:cubicBezTo>
                  <a:lnTo>
                    <a:pt x="467343" y="590807"/>
                  </a:lnTo>
                  <a:cubicBezTo>
                    <a:pt x="394192" y="601214"/>
                    <a:pt x="319935" y="601214"/>
                    <a:pt x="246783" y="590807"/>
                  </a:cubicBezTo>
                  <a:lnTo>
                    <a:pt x="110280" y="571386"/>
                  </a:lnTo>
                  <a:cubicBezTo>
                    <a:pt x="47011" y="562385"/>
                    <a:pt x="0" y="508212"/>
                    <a:pt x="0" y="444306"/>
                  </a:cubicBezTo>
                  <a:lnTo>
                    <a:pt x="0" y="156909"/>
                  </a:lnTo>
                  <a:cubicBezTo>
                    <a:pt x="0" y="93002"/>
                    <a:pt x="47011" y="38830"/>
                    <a:pt x="110280" y="29828"/>
                  </a:cubicBezTo>
                  <a:close/>
                </a:path>
              </a:pathLst>
            </a:custGeom>
            <a:solidFill>
              <a:srgbClr val="78B9EB"/>
            </a:solidFill>
          </p:spPr>
        </p:sp>
        <p:sp>
          <p:nvSpPr>
            <p:cNvPr id="15" name="TextBox 15"/>
            <p:cNvSpPr txBox="1"/>
            <p:nvPr/>
          </p:nvSpPr>
          <p:spPr>
            <a:xfrm>
              <a:off x="0" y="-50800"/>
              <a:ext cx="714127" cy="637179"/>
            </a:xfrm>
            <a:prstGeom prst="rect">
              <a:avLst/>
            </a:prstGeom>
          </p:spPr>
          <p:txBody>
            <a:bodyPr lIns="50800" tIns="50800" rIns="50800" bIns="50800" rtlCol="0" anchor="ctr"/>
            <a:lstStyle/>
            <a:p>
              <a:pPr algn="ctr">
                <a:lnSpc>
                  <a:spcPts val="5600"/>
                </a:lnSpc>
              </a:pPr>
            </a:p>
          </p:txBody>
        </p:sp>
      </p:grpSp>
      <p:grpSp>
        <p:nvGrpSpPr>
          <p:cNvPr id="16" name="Group 16"/>
          <p:cNvGrpSpPr/>
          <p:nvPr/>
        </p:nvGrpSpPr>
        <p:grpSpPr>
          <a:xfrm rot="0">
            <a:off x="3550138" y="5481966"/>
            <a:ext cx="3588122" cy="2679365"/>
            <a:chOff x="0" y="0"/>
            <a:chExt cx="819275" cy="611779"/>
          </a:xfrm>
        </p:grpSpPr>
        <p:sp>
          <p:nvSpPr>
            <p:cNvPr id="17" name="Freeform 17"/>
            <p:cNvSpPr/>
            <p:nvPr/>
          </p:nvSpPr>
          <p:spPr>
            <a:xfrm>
              <a:off x="0" y="4014"/>
              <a:ext cx="819275" cy="603752"/>
            </a:xfrm>
            <a:custGeom>
              <a:avLst/>
              <a:gdLst/>
              <a:ahLst/>
              <a:cxnLst/>
              <a:rect l="l" t="t" r="r" b="b"/>
              <a:pathLst>
                <a:path w="819275" h="603752">
                  <a:moveTo>
                    <a:pt x="96356" y="34837"/>
                  </a:moveTo>
                  <a:lnTo>
                    <a:pt x="313281" y="7935"/>
                  </a:lnTo>
                  <a:cubicBezTo>
                    <a:pt x="377273" y="0"/>
                    <a:pt x="442001" y="0"/>
                    <a:pt x="505994" y="7935"/>
                  </a:cubicBezTo>
                  <a:lnTo>
                    <a:pt x="722918" y="34837"/>
                  </a:lnTo>
                  <a:cubicBezTo>
                    <a:pt x="777952" y="41662"/>
                    <a:pt x="819275" y="88425"/>
                    <a:pt x="819275" y="143880"/>
                  </a:cubicBezTo>
                  <a:lnTo>
                    <a:pt x="819275" y="459870"/>
                  </a:lnTo>
                  <a:cubicBezTo>
                    <a:pt x="819275" y="515326"/>
                    <a:pt x="777952" y="562089"/>
                    <a:pt x="722918" y="568914"/>
                  </a:cubicBezTo>
                  <a:lnTo>
                    <a:pt x="505994" y="595815"/>
                  </a:lnTo>
                  <a:cubicBezTo>
                    <a:pt x="442001" y="603751"/>
                    <a:pt x="377273" y="603751"/>
                    <a:pt x="313281" y="595815"/>
                  </a:cubicBezTo>
                  <a:lnTo>
                    <a:pt x="96356" y="568914"/>
                  </a:lnTo>
                  <a:cubicBezTo>
                    <a:pt x="41323" y="562089"/>
                    <a:pt x="0" y="515326"/>
                    <a:pt x="0" y="459870"/>
                  </a:cubicBezTo>
                  <a:lnTo>
                    <a:pt x="0" y="143880"/>
                  </a:lnTo>
                  <a:cubicBezTo>
                    <a:pt x="0" y="88425"/>
                    <a:pt x="41323" y="41662"/>
                    <a:pt x="96356" y="34837"/>
                  </a:cubicBezTo>
                  <a:close/>
                </a:path>
              </a:pathLst>
            </a:custGeom>
            <a:solidFill>
              <a:srgbClr val="18B6B4"/>
            </a:solidFill>
          </p:spPr>
        </p:sp>
        <p:sp>
          <p:nvSpPr>
            <p:cNvPr id="18" name="TextBox 18"/>
            <p:cNvSpPr txBox="1"/>
            <p:nvPr/>
          </p:nvSpPr>
          <p:spPr>
            <a:xfrm>
              <a:off x="0" y="-50800"/>
              <a:ext cx="819275" cy="637179"/>
            </a:xfrm>
            <a:prstGeom prst="rect">
              <a:avLst/>
            </a:prstGeom>
          </p:spPr>
          <p:txBody>
            <a:bodyPr lIns="50800" tIns="50800" rIns="50800" bIns="50800" rtlCol="0" anchor="ctr"/>
            <a:lstStyle/>
            <a:p>
              <a:pPr algn="ctr">
                <a:lnSpc>
                  <a:spcPts val="5600"/>
                </a:lnSpc>
              </a:pPr>
            </a:p>
          </p:txBody>
        </p:sp>
      </p:grpSp>
      <p:grpSp>
        <p:nvGrpSpPr>
          <p:cNvPr id="19" name="Group 19"/>
          <p:cNvGrpSpPr/>
          <p:nvPr/>
        </p:nvGrpSpPr>
        <p:grpSpPr>
          <a:xfrm rot="0">
            <a:off x="11143559" y="5481966"/>
            <a:ext cx="3284571" cy="2679365"/>
            <a:chOff x="0" y="0"/>
            <a:chExt cx="749965" cy="611779"/>
          </a:xfrm>
        </p:grpSpPr>
        <p:sp>
          <p:nvSpPr>
            <p:cNvPr id="20" name="Freeform 20"/>
            <p:cNvSpPr/>
            <p:nvPr/>
          </p:nvSpPr>
          <p:spPr>
            <a:xfrm>
              <a:off x="0" y="4790"/>
              <a:ext cx="749965" cy="602199"/>
            </a:xfrm>
            <a:custGeom>
              <a:avLst/>
              <a:gdLst/>
              <a:ahLst/>
              <a:cxnLst/>
              <a:rect l="l" t="t" r="r" b="b"/>
              <a:pathLst>
                <a:path w="749965" h="602199">
                  <a:moveTo>
                    <a:pt x="105107" y="31771"/>
                  </a:moveTo>
                  <a:lnTo>
                    <a:pt x="269875" y="9449"/>
                  </a:lnTo>
                  <a:cubicBezTo>
                    <a:pt x="339628" y="0"/>
                    <a:pt x="410337" y="0"/>
                    <a:pt x="480090" y="9449"/>
                  </a:cubicBezTo>
                  <a:lnTo>
                    <a:pt x="644858" y="31771"/>
                  </a:lnTo>
                  <a:cubicBezTo>
                    <a:pt x="705060" y="39927"/>
                    <a:pt x="749965" y="91326"/>
                    <a:pt x="749965" y="152078"/>
                  </a:cubicBezTo>
                  <a:lnTo>
                    <a:pt x="749965" y="450121"/>
                  </a:lnTo>
                  <a:cubicBezTo>
                    <a:pt x="749965" y="510873"/>
                    <a:pt x="705060" y="562272"/>
                    <a:pt x="644858" y="570428"/>
                  </a:cubicBezTo>
                  <a:lnTo>
                    <a:pt x="480090" y="592749"/>
                  </a:lnTo>
                  <a:cubicBezTo>
                    <a:pt x="410337" y="602199"/>
                    <a:pt x="339628" y="602199"/>
                    <a:pt x="269875" y="592749"/>
                  </a:cubicBezTo>
                  <a:lnTo>
                    <a:pt x="105107" y="570428"/>
                  </a:lnTo>
                  <a:cubicBezTo>
                    <a:pt x="44906" y="562272"/>
                    <a:pt x="0" y="510873"/>
                    <a:pt x="0" y="450121"/>
                  </a:cubicBezTo>
                  <a:lnTo>
                    <a:pt x="0" y="152078"/>
                  </a:lnTo>
                  <a:cubicBezTo>
                    <a:pt x="0" y="91326"/>
                    <a:pt x="44906" y="39927"/>
                    <a:pt x="105107" y="31771"/>
                  </a:cubicBezTo>
                  <a:close/>
                </a:path>
              </a:pathLst>
            </a:custGeom>
            <a:solidFill>
              <a:srgbClr val="2C92D5"/>
            </a:solidFill>
          </p:spPr>
        </p:sp>
        <p:sp>
          <p:nvSpPr>
            <p:cNvPr id="21" name="TextBox 21"/>
            <p:cNvSpPr txBox="1"/>
            <p:nvPr/>
          </p:nvSpPr>
          <p:spPr>
            <a:xfrm>
              <a:off x="0" y="-50800"/>
              <a:ext cx="749965" cy="637179"/>
            </a:xfrm>
            <a:prstGeom prst="rect">
              <a:avLst/>
            </a:prstGeom>
          </p:spPr>
          <p:txBody>
            <a:bodyPr lIns="50800" tIns="50800" rIns="50800" bIns="50800" rtlCol="0" anchor="ctr"/>
            <a:lstStyle/>
            <a:p>
              <a:pPr algn="ctr">
                <a:lnSpc>
                  <a:spcPts val="5600"/>
                </a:lnSpc>
              </a:pPr>
            </a:p>
          </p:txBody>
        </p:sp>
      </p:grpSp>
      <p:sp>
        <p:nvSpPr>
          <p:cNvPr id="22" name="TextBox 22"/>
          <p:cNvSpPr txBox="1"/>
          <p:nvPr/>
        </p:nvSpPr>
        <p:spPr>
          <a:xfrm>
            <a:off x="277384" y="5118025"/>
            <a:ext cx="3006123" cy="1020959"/>
          </a:xfrm>
          <a:prstGeom prst="rect">
            <a:avLst/>
          </a:prstGeom>
        </p:spPr>
        <p:txBody>
          <a:bodyPr lIns="0" tIns="0" rIns="0" bIns="0" rtlCol="0" anchor="t">
            <a:spAutoFit/>
          </a:bodyPr>
          <a:lstStyle/>
          <a:p>
            <a:pPr marL="0" lvl="0" indent="0" algn="ctr">
              <a:lnSpc>
                <a:spcPts val="4100"/>
              </a:lnSpc>
            </a:pPr>
            <a:r>
              <a:rPr lang="en-US" sz="2930" spc="87">
                <a:solidFill>
                  <a:srgbClr val="191919"/>
                </a:solidFill>
                <a:latin typeface="Archivo Black" panose="020B0A03020202020B04"/>
              </a:rPr>
              <a:t>Interprétation intuitive</a:t>
            </a:r>
            <a:endParaRPr lang="en-US" sz="2930" spc="87">
              <a:solidFill>
                <a:srgbClr val="191919"/>
              </a:solidFill>
              <a:latin typeface="Archivo Black" panose="020B0A03020202020B04"/>
            </a:endParaRPr>
          </a:p>
        </p:txBody>
      </p:sp>
      <p:sp>
        <p:nvSpPr>
          <p:cNvPr id="23" name="TextBox 23"/>
          <p:cNvSpPr txBox="1"/>
          <p:nvPr/>
        </p:nvSpPr>
        <p:spPr>
          <a:xfrm>
            <a:off x="7858768" y="5300656"/>
            <a:ext cx="2722816" cy="1028724"/>
          </a:xfrm>
          <a:prstGeom prst="rect">
            <a:avLst/>
          </a:prstGeom>
        </p:spPr>
        <p:txBody>
          <a:bodyPr lIns="0" tIns="0" rIns="0" bIns="0" rtlCol="0" anchor="t">
            <a:spAutoFit/>
          </a:bodyPr>
          <a:lstStyle/>
          <a:p>
            <a:pPr marL="0" lvl="0" indent="0" algn="ctr">
              <a:lnSpc>
                <a:spcPts val="4200"/>
              </a:lnSpc>
            </a:pPr>
            <a:r>
              <a:rPr lang="en-US" sz="3000" spc="89">
                <a:solidFill>
                  <a:srgbClr val="191919"/>
                </a:solidFill>
                <a:latin typeface="Archivo Black" panose="020B0A03020202020B04"/>
              </a:rPr>
              <a:t>Découverte d’insights</a:t>
            </a:r>
            <a:endParaRPr lang="en-US" sz="3000" spc="89">
              <a:solidFill>
                <a:srgbClr val="191919"/>
              </a:solidFill>
              <a:latin typeface="Archivo Black" panose="020B0A03020202020B04"/>
            </a:endParaRPr>
          </a:p>
        </p:txBody>
      </p:sp>
      <p:sp>
        <p:nvSpPr>
          <p:cNvPr id="24" name="TextBox 24"/>
          <p:cNvSpPr txBox="1"/>
          <p:nvPr/>
        </p:nvSpPr>
        <p:spPr>
          <a:xfrm>
            <a:off x="14856755" y="5221233"/>
            <a:ext cx="2875368" cy="1028724"/>
          </a:xfrm>
          <a:prstGeom prst="rect">
            <a:avLst/>
          </a:prstGeom>
        </p:spPr>
        <p:txBody>
          <a:bodyPr lIns="0" tIns="0" rIns="0" bIns="0" rtlCol="0" anchor="t">
            <a:spAutoFit/>
          </a:bodyPr>
          <a:lstStyle/>
          <a:p>
            <a:pPr marL="0" lvl="0" indent="0" algn="ctr">
              <a:lnSpc>
                <a:spcPts val="4200"/>
              </a:lnSpc>
            </a:pPr>
            <a:r>
              <a:rPr lang="en-US" sz="3000" spc="89">
                <a:solidFill>
                  <a:srgbClr val="191919"/>
                </a:solidFill>
                <a:latin typeface="Archivo Black" panose="020B0A03020202020B04"/>
              </a:rPr>
              <a:t>Analyse exploratoire</a:t>
            </a:r>
            <a:endParaRPr lang="en-US" sz="3000" spc="89">
              <a:solidFill>
                <a:srgbClr val="191919"/>
              </a:solidFill>
              <a:latin typeface="Archivo Black" panose="020B0A03020202020B04"/>
            </a:endParaRPr>
          </a:p>
        </p:txBody>
      </p:sp>
      <p:sp>
        <p:nvSpPr>
          <p:cNvPr id="25" name="TextBox 25"/>
          <p:cNvSpPr txBox="1"/>
          <p:nvPr/>
        </p:nvSpPr>
        <p:spPr>
          <a:xfrm>
            <a:off x="3550138" y="6254005"/>
            <a:ext cx="3468874" cy="1039418"/>
          </a:xfrm>
          <a:prstGeom prst="rect">
            <a:avLst/>
          </a:prstGeom>
        </p:spPr>
        <p:txBody>
          <a:bodyPr lIns="0" tIns="0" rIns="0" bIns="0" rtlCol="0" anchor="t">
            <a:spAutoFit/>
          </a:bodyPr>
          <a:lstStyle/>
          <a:p>
            <a:pPr marL="0" lvl="0" indent="0" algn="ctr">
              <a:lnSpc>
                <a:spcPts val="4135"/>
              </a:lnSpc>
            </a:pPr>
            <a:r>
              <a:rPr lang="en-US" sz="2955" spc="88">
                <a:solidFill>
                  <a:srgbClr val="191919"/>
                </a:solidFill>
                <a:latin typeface="Archivo Black" panose="020B0A03020202020B04"/>
              </a:rPr>
              <a:t>Communication efficace</a:t>
            </a:r>
            <a:endParaRPr lang="en-US" sz="2955" spc="88">
              <a:solidFill>
                <a:srgbClr val="191919"/>
              </a:solidFill>
              <a:latin typeface="Archivo Black" panose="020B0A03020202020B04"/>
            </a:endParaRPr>
          </a:p>
        </p:txBody>
      </p:sp>
      <p:sp>
        <p:nvSpPr>
          <p:cNvPr id="26" name="TextBox 26"/>
          <p:cNvSpPr txBox="1"/>
          <p:nvPr/>
        </p:nvSpPr>
        <p:spPr>
          <a:xfrm>
            <a:off x="11355704" y="5797863"/>
            <a:ext cx="2739905" cy="2076474"/>
          </a:xfrm>
          <a:prstGeom prst="rect">
            <a:avLst/>
          </a:prstGeom>
        </p:spPr>
        <p:txBody>
          <a:bodyPr lIns="0" tIns="0" rIns="0" bIns="0" rtlCol="0" anchor="t">
            <a:spAutoFit/>
          </a:bodyPr>
          <a:lstStyle/>
          <a:p>
            <a:pPr marL="0" lvl="0" indent="0" algn="ctr">
              <a:lnSpc>
                <a:spcPts val="4200"/>
              </a:lnSpc>
            </a:pPr>
            <a:r>
              <a:rPr lang="en-US" sz="3000" spc="89">
                <a:solidFill>
                  <a:srgbClr val="191919"/>
                </a:solidFill>
                <a:latin typeface="Archivo Black" panose="020B0A03020202020B04"/>
              </a:rPr>
              <a:t>Prise de décision basée sur les données </a:t>
            </a:r>
            <a:endParaRPr lang="en-US" sz="3000" spc="89">
              <a:solidFill>
                <a:srgbClr val="191919"/>
              </a:solidFill>
              <a:latin typeface="Archivo Black" panose="020B0A03020202020B04"/>
            </a:endParaRPr>
          </a:p>
        </p:txBody>
      </p:sp>
      <p:sp>
        <p:nvSpPr>
          <p:cNvPr id="27" name="TextBox 27"/>
          <p:cNvSpPr txBox="1"/>
          <p:nvPr/>
        </p:nvSpPr>
        <p:spPr>
          <a:xfrm>
            <a:off x="3550138" y="891972"/>
            <a:ext cx="11187724" cy="1178433"/>
          </a:xfrm>
          <a:prstGeom prst="rect">
            <a:avLst/>
          </a:prstGeom>
        </p:spPr>
        <p:txBody>
          <a:bodyPr lIns="0" tIns="0" rIns="0" bIns="0" rtlCol="0" anchor="t">
            <a:spAutoFit/>
          </a:bodyPr>
          <a:lstStyle/>
          <a:p>
            <a:pPr marL="0" lvl="0" indent="0" algn="ctr">
              <a:lnSpc>
                <a:spcPts val="4715"/>
              </a:lnSpc>
            </a:pPr>
            <a:r>
              <a:rPr lang="en-US" sz="3600" spc="107">
                <a:solidFill>
                  <a:srgbClr val="191919"/>
                </a:solidFill>
                <a:latin typeface="Aileron Ultra-Bold" panose="00000A00000000000000"/>
              </a:rPr>
              <a:t>POURQUOI UTILISER LA VISUALISATION DE DONNÉES POUR L’ANALYSE DE DONNÉES </a:t>
            </a:r>
            <a:endParaRPr lang="en-US" sz="3600" spc="107">
              <a:solidFill>
                <a:srgbClr val="191919"/>
              </a:solidFill>
              <a:latin typeface="Aileron Ultra-Bold" panose="00000A00000000000000"/>
            </a:endParaRPr>
          </a:p>
        </p:txBody>
      </p:sp>
      <p:grpSp>
        <p:nvGrpSpPr>
          <p:cNvPr id="28" name="Group 28"/>
          <p:cNvGrpSpPr/>
          <p:nvPr/>
        </p:nvGrpSpPr>
        <p:grpSpPr>
          <a:xfrm rot="0">
            <a:off x="17594954" y="9647517"/>
            <a:ext cx="721621" cy="639483"/>
            <a:chOff x="0" y="0"/>
            <a:chExt cx="190057" cy="168424"/>
          </a:xfrm>
        </p:grpSpPr>
        <p:sp>
          <p:nvSpPr>
            <p:cNvPr id="29" name="Freeform 2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0" name="TextBox 3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a:t>
              </a:r>
              <a:endParaRPr lang="en-US" sz="2400">
                <a:solidFill>
                  <a:srgbClr val="FFFFFF"/>
                </a:solidFill>
                <a:latin typeface="Open Sans Medium"/>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79561" y="4214832"/>
            <a:ext cx="7201034" cy="6072168"/>
          </a:xfrm>
          <a:custGeom>
            <a:avLst/>
            <a:gdLst/>
            <a:ahLst/>
            <a:cxnLst/>
            <a:rect l="l" t="t" r="r" b="b"/>
            <a:pathLst>
              <a:path w="7201034" h="6072168">
                <a:moveTo>
                  <a:pt x="0" y="0"/>
                </a:moveTo>
                <a:lnTo>
                  <a:pt x="7201034" y="0"/>
                </a:lnTo>
                <a:lnTo>
                  <a:pt x="7201034" y="6072168"/>
                </a:lnTo>
                <a:lnTo>
                  <a:pt x="0" y="6072168"/>
                </a:lnTo>
                <a:lnTo>
                  <a:pt x="0" y="0"/>
                </a:lnTo>
                <a:close/>
              </a:path>
            </a:pathLst>
          </a:custGeom>
          <a:blipFill>
            <a:blip r:embed="rId1"/>
            <a:stretch>
              <a:fillRect l="-6215" r="-6215"/>
            </a:stretch>
          </a:blipFill>
        </p:spPr>
      </p:sp>
      <p:sp>
        <p:nvSpPr>
          <p:cNvPr id="3" name="Freeform 3"/>
          <p:cNvSpPr/>
          <p:nvPr/>
        </p:nvSpPr>
        <p:spPr>
          <a:xfrm>
            <a:off x="7021473" y="0"/>
            <a:ext cx="11602851" cy="6310121"/>
          </a:xfrm>
          <a:custGeom>
            <a:avLst/>
            <a:gdLst/>
            <a:ahLst/>
            <a:cxnLst/>
            <a:rect l="l" t="t" r="r" b="b"/>
            <a:pathLst>
              <a:path w="11602851" h="6310121">
                <a:moveTo>
                  <a:pt x="0" y="0"/>
                </a:moveTo>
                <a:lnTo>
                  <a:pt x="11602851" y="0"/>
                </a:lnTo>
                <a:lnTo>
                  <a:pt x="11602851" y="6310121"/>
                </a:lnTo>
                <a:lnTo>
                  <a:pt x="0" y="6310121"/>
                </a:lnTo>
                <a:lnTo>
                  <a:pt x="0" y="0"/>
                </a:lnTo>
                <a:close/>
              </a:path>
            </a:pathLst>
          </a:custGeom>
          <a:blipFill>
            <a:blip r:embed="rId2"/>
            <a:stretch>
              <a:fillRect b="-5995"/>
            </a:stretch>
          </a:blipFill>
        </p:spPr>
      </p:sp>
      <p:sp>
        <p:nvSpPr>
          <p:cNvPr id="4" name="TextBox 4"/>
          <p:cNvSpPr txBox="1"/>
          <p:nvPr/>
        </p:nvSpPr>
        <p:spPr>
          <a:xfrm>
            <a:off x="1010730" y="1028700"/>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flipH="1">
            <a:off x="10226085" y="7686561"/>
            <a:ext cx="1177158" cy="0"/>
          </a:xfrm>
          <a:prstGeom prst="line">
            <a:avLst/>
          </a:prstGeom>
          <a:ln w="257175" cap="flat">
            <a:solidFill>
              <a:srgbClr val="0048A8"/>
            </a:solidFill>
            <a:prstDash val="solid"/>
            <a:headEnd type="none" w="sm" len="sm"/>
            <a:tailEnd type="triangle" w="lg" len="med"/>
          </a:ln>
        </p:spPr>
      </p:sp>
      <p:sp>
        <p:nvSpPr>
          <p:cNvPr id="6" name="TextBox 6"/>
          <p:cNvSpPr txBox="1"/>
          <p:nvPr/>
        </p:nvSpPr>
        <p:spPr>
          <a:xfrm>
            <a:off x="11813740" y="7286511"/>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318828" y="1476375"/>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70</a:t>
              </a:r>
              <a:endParaRPr lang="en-US" sz="2400">
                <a:solidFill>
                  <a:srgbClr val="FFFFFF"/>
                </a:solidFill>
                <a:latin typeface="Open Sans Medium"/>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grpSp>
        <p:nvGrpSpPr>
          <p:cNvPr id="3" name="Group 3"/>
          <p:cNvGrpSpPr/>
          <p:nvPr/>
        </p:nvGrpSpPr>
        <p:grpSpPr>
          <a:xfrm rot="0">
            <a:off x="554592" y="311958"/>
            <a:ext cx="17178817" cy="9663084"/>
            <a:chOff x="0" y="0"/>
            <a:chExt cx="6570580" cy="3695951"/>
          </a:xfrm>
        </p:grpSpPr>
        <p:sp>
          <p:nvSpPr>
            <p:cNvPr id="4" name="Freeform 4"/>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5" name="Group 5"/>
          <p:cNvGrpSpPr/>
          <p:nvPr/>
        </p:nvGrpSpPr>
        <p:grpSpPr>
          <a:xfrm rot="0">
            <a:off x="7682163" y="2433479"/>
            <a:ext cx="2923674" cy="29236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Freeform 7"/>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153174" y="5663958"/>
            <a:ext cx="14687934"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CORRÉLOGRAMMES</a:t>
            </a:r>
            <a:endParaRPr lang="en-US" sz="8530">
              <a:solidFill>
                <a:srgbClr val="FFFFFF"/>
              </a:solidFill>
              <a:latin typeface="IBM Plex Sans Bold" panose="020B0803050203000203"/>
            </a:endParaRPr>
          </a:p>
        </p:txBody>
      </p:sp>
      <p:grpSp>
        <p:nvGrpSpPr>
          <p:cNvPr id="9" name="Group 9"/>
          <p:cNvGrpSpPr/>
          <p:nvPr/>
        </p:nvGrpSpPr>
        <p:grpSpPr>
          <a:xfrm rot="0">
            <a:off x="17585429" y="9657042"/>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71</a:t>
              </a:r>
              <a:endParaRPr lang="en-US" sz="2400">
                <a:solidFill>
                  <a:srgbClr val="FFFFFF"/>
                </a:solidFill>
                <a:latin typeface="Open Sans Medium"/>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61982" y="5407640"/>
            <a:ext cx="827630" cy="437660"/>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439229"/>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79799" y="4197073"/>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palette</a:t>
              </a:r>
              <a:endParaRPr lang="en-US" sz="2000" spc="100">
                <a:solidFill>
                  <a:srgbClr val="FFFFFF"/>
                </a:solidFill>
                <a:latin typeface="Aileron Bold" panose="00000800000000000000"/>
              </a:endParaRPr>
            </a:p>
          </p:txBody>
        </p:sp>
      </p:grpSp>
      <p:grpSp>
        <p:nvGrpSpPr>
          <p:cNvPr id="7" name="Group 7"/>
          <p:cNvGrpSpPr/>
          <p:nvPr/>
        </p:nvGrpSpPr>
        <p:grpSpPr>
          <a:xfrm rot="0">
            <a:off x="12779799" y="5815750"/>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markers</a:t>
              </a:r>
              <a:endParaRPr lang="en-US" sz="2000" spc="100">
                <a:solidFill>
                  <a:srgbClr val="FFFFFF"/>
                </a:solidFill>
                <a:latin typeface="Aileron Bold" panose="00000800000000000000"/>
              </a:endParaRPr>
            </a:p>
          </p:txBody>
        </p:sp>
      </p:grpSp>
      <p:grpSp>
        <p:nvGrpSpPr>
          <p:cNvPr id="10" name="Group 10"/>
          <p:cNvGrpSpPr/>
          <p:nvPr/>
        </p:nvGrpSpPr>
        <p:grpSpPr>
          <a:xfrm rot="0">
            <a:off x="7489612" y="3726158"/>
            <a:ext cx="3359826" cy="4238283"/>
            <a:chOff x="0" y="0"/>
            <a:chExt cx="812800" cy="1025314"/>
          </a:xfrm>
        </p:grpSpPr>
        <p:sp>
          <p:nvSpPr>
            <p:cNvPr id="11" name="Freeform 11"/>
            <p:cNvSpPr/>
            <p:nvPr/>
          </p:nvSpPr>
          <p:spPr>
            <a:xfrm>
              <a:off x="0" y="0"/>
              <a:ext cx="812800" cy="1025314"/>
            </a:xfrm>
            <a:custGeom>
              <a:avLst/>
              <a:gdLst/>
              <a:ahLst/>
              <a:cxnLst/>
              <a:rect l="l" t="t" r="r" b="b"/>
              <a:pathLst>
                <a:path w="812800" h="1025314">
                  <a:moveTo>
                    <a:pt x="406400" y="0"/>
                  </a:moveTo>
                  <a:cubicBezTo>
                    <a:pt x="181951" y="0"/>
                    <a:pt x="0" y="229524"/>
                    <a:pt x="0" y="512657"/>
                  </a:cubicBezTo>
                  <a:cubicBezTo>
                    <a:pt x="0" y="795790"/>
                    <a:pt x="181951" y="1025314"/>
                    <a:pt x="406400" y="1025314"/>
                  </a:cubicBezTo>
                  <a:cubicBezTo>
                    <a:pt x="630849" y="1025314"/>
                    <a:pt x="812800" y="795790"/>
                    <a:pt x="812800" y="512657"/>
                  </a:cubicBezTo>
                  <a:cubicBezTo>
                    <a:pt x="812800" y="229524"/>
                    <a:pt x="630849" y="0"/>
                    <a:pt x="406400" y="0"/>
                  </a:cubicBezTo>
                  <a:close/>
                </a:path>
              </a:pathLst>
            </a:custGeom>
            <a:solidFill>
              <a:srgbClr val="13538A"/>
            </a:solidFill>
          </p:spPr>
        </p:sp>
        <p:sp>
          <p:nvSpPr>
            <p:cNvPr id="12" name="TextBox 12"/>
            <p:cNvSpPr txBox="1"/>
            <p:nvPr/>
          </p:nvSpPr>
          <p:spPr>
            <a:xfrm>
              <a:off x="76200" y="19923"/>
              <a:ext cx="660400" cy="909268"/>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panose="00000500000000000000"/>
                </a:rPr>
                <a:t>FONCTION</a:t>
              </a:r>
              <a:endParaRPr lang="en-US" sz="2600" spc="129">
                <a:solidFill>
                  <a:srgbClr val="FFFFFF"/>
                </a:solidFill>
                <a:latin typeface="Aileron" panose="00000500000000000000"/>
              </a:endParaRPr>
            </a:p>
            <a:p>
              <a:pPr algn="ctr">
                <a:lnSpc>
                  <a:spcPts val="3750"/>
                </a:lnSpc>
              </a:pPr>
              <a:r>
                <a:rPr lang="en-US" sz="2500" spc="124">
                  <a:solidFill>
                    <a:srgbClr val="FFFFFF"/>
                  </a:solidFill>
                  <a:latin typeface="Aileron" panose="00000500000000000000"/>
                </a:rPr>
                <a:t>SNS.PAIRPLOT()</a:t>
              </a:r>
              <a:endParaRPr lang="en-US" sz="2500" spc="124">
                <a:solidFill>
                  <a:srgbClr val="FFFFFF"/>
                </a:solidFill>
                <a:latin typeface="Aileron" panose="00000500000000000000"/>
              </a:endParaRPr>
            </a:p>
          </p:txBody>
        </p:sp>
      </p:grpSp>
      <p:grpSp>
        <p:nvGrpSpPr>
          <p:cNvPr id="13" name="Group 13"/>
          <p:cNvGrpSpPr/>
          <p:nvPr/>
        </p:nvGrpSpPr>
        <p:grpSpPr>
          <a:xfrm rot="0">
            <a:off x="493080" y="4151234"/>
            <a:ext cx="5041647" cy="848296"/>
            <a:chOff x="0" y="0"/>
            <a:chExt cx="1327841" cy="223419"/>
          </a:xfrm>
        </p:grpSpPr>
        <p:sp>
          <p:nvSpPr>
            <p:cNvPr id="14" name="Freeform 14"/>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15" name="TextBox 15"/>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data</a:t>
              </a:r>
              <a:endParaRPr lang="en-US" sz="2000" spc="100">
                <a:solidFill>
                  <a:srgbClr val="FFFFFF"/>
                </a:solidFill>
                <a:latin typeface="Aileron Bold" panose="00000800000000000000"/>
              </a:endParaRPr>
            </a:p>
          </p:txBody>
        </p:sp>
      </p:grpSp>
      <p:grpSp>
        <p:nvGrpSpPr>
          <p:cNvPr id="16" name="Group 16"/>
          <p:cNvGrpSpPr/>
          <p:nvPr/>
        </p:nvGrpSpPr>
        <p:grpSpPr>
          <a:xfrm rot="0">
            <a:off x="493080" y="5815750"/>
            <a:ext cx="5041647" cy="848296"/>
            <a:chOff x="0" y="0"/>
            <a:chExt cx="1327841" cy="223419"/>
          </a:xfrm>
        </p:grpSpPr>
        <p:sp>
          <p:nvSpPr>
            <p:cNvPr id="17" name="Freeform 17"/>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18" name="TextBox 18"/>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hue</a:t>
              </a:r>
              <a:endParaRPr lang="en-US" sz="2000" spc="100">
                <a:solidFill>
                  <a:srgbClr val="FFFFFF"/>
                </a:solidFill>
                <a:latin typeface="Aileron Bold" panose="00000800000000000000"/>
              </a:endParaRPr>
            </a:p>
          </p:txBody>
        </p:sp>
      </p:grpSp>
      <p:sp>
        <p:nvSpPr>
          <p:cNvPr id="19" name="AutoShape 19"/>
          <p:cNvSpPr/>
          <p:nvPr/>
        </p:nvSpPr>
        <p:spPr>
          <a:xfrm>
            <a:off x="5534727" y="6239898"/>
            <a:ext cx="1071225" cy="0"/>
          </a:xfrm>
          <a:prstGeom prst="line">
            <a:avLst/>
          </a:prstGeom>
          <a:ln w="38100" cap="flat">
            <a:solidFill>
              <a:srgbClr val="A8A8A8"/>
            </a:solidFill>
            <a:prstDash val="solid"/>
            <a:headEnd type="none" w="sm" len="sm"/>
            <a:tailEnd type="none" w="sm" len="sm"/>
          </a:ln>
        </p:spPr>
      </p:sp>
      <p:sp>
        <p:nvSpPr>
          <p:cNvPr id="20" name="AutoShape 20"/>
          <p:cNvSpPr/>
          <p:nvPr/>
        </p:nvSpPr>
        <p:spPr>
          <a:xfrm flipV="1">
            <a:off x="5534727" y="4575382"/>
            <a:ext cx="1079594" cy="0"/>
          </a:xfrm>
          <a:prstGeom prst="line">
            <a:avLst/>
          </a:prstGeom>
          <a:ln w="38100" cap="flat">
            <a:solidFill>
              <a:srgbClr val="A8A8A8"/>
            </a:solidFill>
            <a:prstDash val="solid"/>
            <a:headEnd type="none" w="sm" len="sm"/>
            <a:tailEnd type="none" w="sm" len="sm"/>
          </a:ln>
        </p:spPr>
      </p:sp>
      <p:sp>
        <p:nvSpPr>
          <p:cNvPr id="21" name="AutoShape 21"/>
          <p:cNvSpPr/>
          <p:nvPr/>
        </p:nvSpPr>
        <p:spPr>
          <a:xfrm flipH="1">
            <a:off x="6642932" y="4575382"/>
            <a:ext cx="0" cy="1664516"/>
          </a:xfrm>
          <a:prstGeom prst="line">
            <a:avLst/>
          </a:prstGeom>
          <a:ln w="38100" cap="flat">
            <a:solidFill>
              <a:srgbClr val="A8A8A8"/>
            </a:solidFill>
            <a:prstDash val="solid"/>
            <a:headEnd type="none" w="sm" len="sm"/>
            <a:tailEnd type="none" w="sm" len="sm"/>
          </a:ln>
        </p:spPr>
      </p:sp>
      <p:sp>
        <p:nvSpPr>
          <p:cNvPr id="22" name="AutoShape 22"/>
          <p:cNvSpPr/>
          <p:nvPr/>
        </p:nvSpPr>
        <p:spPr>
          <a:xfrm flipH="1">
            <a:off x="11639426" y="4621221"/>
            <a:ext cx="1140373" cy="4630"/>
          </a:xfrm>
          <a:prstGeom prst="line">
            <a:avLst/>
          </a:prstGeom>
          <a:ln w="38100" cap="flat">
            <a:solidFill>
              <a:srgbClr val="A8A8A8"/>
            </a:solidFill>
            <a:prstDash val="solid"/>
            <a:headEnd type="none" w="sm" len="sm"/>
            <a:tailEnd type="none" w="sm" len="sm"/>
          </a:ln>
        </p:spPr>
      </p:sp>
      <p:sp>
        <p:nvSpPr>
          <p:cNvPr id="23" name="AutoShape 23"/>
          <p:cNvSpPr/>
          <p:nvPr/>
        </p:nvSpPr>
        <p:spPr>
          <a:xfrm flipH="1">
            <a:off x="11667103" y="6239898"/>
            <a:ext cx="1112695" cy="4754"/>
          </a:xfrm>
          <a:prstGeom prst="line">
            <a:avLst/>
          </a:prstGeom>
          <a:ln w="38100" cap="flat">
            <a:solidFill>
              <a:srgbClr val="A8A8A8"/>
            </a:solidFill>
            <a:prstDash val="solid"/>
            <a:headEnd type="none" w="sm" len="sm"/>
            <a:tailEnd type="none" w="sm" len="sm"/>
          </a:ln>
        </p:spPr>
      </p:sp>
      <p:sp>
        <p:nvSpPr>
          <p:cNvPr id="24" name="AutoShape 24"/>
          <p:cNvSpPr/>
          <p:nvPr/>
        </p:nvSpPr>
        <p:spPr>
          <a:xfrm flipH="1" flipV="1">
            <a:off x="11611668" y="4613453"/>
            <a:ext cx="8708" cy="1626445"/>
          </a:xfrm>
          <a:prstGeom prst="line">
            <a:avLst/>
          </a:prstGeom>
          <a:ln w="38100" cap="flat">
            <a:solidFill>
              <a:srgbClr val="A8A8A8"/>
            </a:solidFill>
            <a:prstDash val="solid"/>
            <a:headEnd type="none" w="sm" len="sm"/>
            <a:tailEnd type="none" w="sm" len="sm"/>
          </a:ln>
        </p:spPr>
      </p:sp>
      <p:sp>
        <p:nvSpPr>
          <p:cNvPr id="25" name="TextBox 25"/>
          <p:cNvSpPr txBox="1"/>
          <p:nvPr/>
        </p:nvSpPr>
        <p:spPr>
          <a:xfrm>
            <a:off x="0" y="581025"/>
            <a:ext cx="8881065"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sns.pairplot()</a:t>
            </a:r>
            <a:endParaRPr lang="en-US" sz="5800">
              <a:solidFill>
                <a:srgbClr val="0048A8"/>
              </a:solidFill>
              <a:latin typeface="Open Sans Medium"/>
            </a:endParaRPr>
          </a:p>
        </p:txBody>
      </p:sp>
      <p:grpSp>
        <p:nvGrpSpPr>
          <p:cNvPr id="26" name="Group 26"/>
          <p:cNvGrpSpPr/>
          <p:nvPr/>
        </p:nvGrpSpPr>
        <p:grpSpPr>
          <a:xfrm rot="0">
            <a:off x="17585429" y="9657042"/>
            <a:ext cx="721621" cy="639483"/>
            <a:chOff x="0" y="0"/>
            <a:chExt cx="190057" cy="168424"/>
          </a:xfrm>
        </p:grpSpPr>
        <p:sp>
          <p:nvSpPr>
            <p:cNvPr id="27" name="Freeform 2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8" name="TextBox 2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72</a:t>
              </a:r>
              <a:endParaRPr lang="en-US" sz="2400">
                <a:solidFill>
                  <a:srgbClr val="FFFFFF"/>
                </a:solidFill>
                <a:latin typeface="Open Sans Medium"/>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H="1">
            <a:off x="13546770" y="9010650"/>
            <a:ext cx="1177158" cy="0"/>
          </a:xfrm>
          <a:prstGeom prst="line">
            <a:avLst/>
          </a:prstGeom>
          <a:ln w="257175" cap="flat">
            <a:solidFill>
              <a:srgbClr val="0048A8"/>
            </a:solidFill>
            <a:prstDash val="solid"/>
            <a:headEnd type="none" w="sm" len="sm"/>
            <a:tailEnd type="triangle" w="lg" len="med"/>
          </a:ln>
        </p:spPr>
      </p:sp>
      <p:sp>
        <p:nvSpPr>
          <p:cNvPr id="3" name="Freeform 3"/>
          <p:cNvSpPr/>
          <p:nvPr/>
        </p:nvSpPr>
        <p:spPr>
          <a:xfrm>
            <a:off x="9144000" y="0"/>
            <a:ext cx="10881404" cy="7682280"/>
          </a:xfrm>
          <a:custGeom>
            <a:avLst/>
            <a:gdLst/>
            <a:ahLst/>
            <a:cxnLst/>
            <a:rect l="l" t="t" r="r" b="b"/>
            <a:pathLst>
              <a:path w="10881404" h="7682280">
                <a:moveTo>
                  <a:pt x="0" y="0"/>
                </a:moveTo>
                <a:lnTo>
                  <a:pt x="10881404" y="0"/>
                </a:lnTo>
                <a:lnTo>
                  <a:pt x="10881404" y="7682280"/>
                </a:lnTo>
                <a:lnTo>
                  <a:pt x="0" y="7682280"/>
                </a:lnTo>
                <a:lnTo>
                  <a:pt x="0" y="0"/>
                </a:lnTo>
                <a:close/>
              </a:path>
            </a:pathLst>
          </a:custGeom>
          <a:blipFill>
            <a:blip r:embed="rId1"/>
            <a:stretch>
              <a:fillRect b="-3586"/>
            </a:stretch>
          </a:blipFill>
        </p:spPr>
      </p:sp>
      <p:sp>
        <p:nvSpPr>
          <p:cNvPr id="4" name="Freeform 4"/>
          <p:cNvSpPr/>
          <p:nvPr/>
        </p:nvSpPr>
        <p:spPr>
          <a:xfrm>
            <a:off x="-189488" y="5754890"/>
            <a:ext cx="9264738" cy="4496721"/>
          </a:xfrm>
          <a:custGeom>
            <a:avLst/>
            <a:gdLst/>
            <a:ahLst/>
            <a:cxnLst/>
            <a:rect l="l" t="t" r="r" b="b"/>
            <a:pathLst>
              <a:path w="9264738" h="4496721">
                <a:moveTo>
                  <a:pt x="0" y="0"/>
                </a:moveTo>
                <a:lnTo>
                  <a:pt x="9264738" y="0"/>
                </a:lnTo>
                <a:lnTo>
                  <a:pt x="9264738" y="4496721"/>
                </a:lnTo>
                <a:lnTo>
                  <a:pt x="0" y="4496721"/>
                </a:lnTo>
                <a:lnTo>
                  <a:pt x="0" y="0"/>
                </a:lnTo>
                <a:close/>
              </a:path>
            </a:pathLst>
          </a:custGeom>
          <a:blipFill>
            <a:blip r:embed="rId2"/>
            <a:stretch>
              <a:fillRect/>
            </a:stretch>
          </a:blipFill>
        </p:spPr>
      </p:sp>
      <p:sp>
        <p:nvSpPr>
          <p:cNvPr id="5" name="TextBox 5"/>
          <p:cNvSpPr txBox="1"/>
          <p:nvPr/>
        </p:nvSpPr>
        <p:spPr>
          <a:xfrm>
            <a:off x="1585307"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6" name="TextBox 6"/>
          <p:cNvSpPr txBox="1"/>
          <p:nvPr/>
        </p:nvSpPr>
        <p:spPr>
          <a:xfrm>
            <a:off x="15134425" y="8610600"/>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274799" y="1057275"/>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73</a:t>
              </a:r>
              <a:endParaRPr lang="en-US" sz="2400">
                <a:solidFill>
                  <a:srgbClr val="FFFFFF"/>
                </a:solidFill>
                <a:latin typeface="Open Sans Medium"/>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532" r="-6532"/>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1" b="-9151"/>
            </a:stretch>
          </a:blipFill>
        </p:spPr>
      </p:sp>
      <p:grpSp>
        <p:nvGrpSpPr>
          <p:cNvPr id="4" name="Group 4"/>
          <p:cNvGrpSpPr/>
          <p:nvPr/>
        </p:nvGrpSpPr>
        <p:grpSpPr>
          <a:xfrm rot="0">
            <a:off x="554592" y="311958"/>
            <a:ext cx="17178817" cy="9663084"/>
            <a:chOff x="0" y="0"/>
            <a:chExt cx="6570580" cy="3695951"/>
          </a:xfrm>
        </p:grpSpPr>
        <p:sp>
          <p:nvSpPr>
            <p:cNvPr id="5" name="Freeform 5"/>
            <p:cNvSpPr/>
            <p:nvPr/>
          </p:nvSpPr>
          <p:spPr>
            <a:xfrm>
              <a:off x="0" y="0"/>
              <a:ext cx="6570580" cy="3695952"/>
            </a:xfrm>
            <a:custGeom>
              <a:avLst/>
              <a:gdLst/>
              <a:ahLst/>
              <a:cxnLst/>
              <a:rect l="l" t="t" r="r" b="b"/>
              <a:pathLst>
                <a:path w="6570580" h="3695952">
                  <a:moveTo>
                    <a:pt x="0" y="0"/>
                  </a:moveTo>
                  <a:lnTo>
                    <a:pt x="6570580" y="0"/>
                  </a:lnTo>
                  <a:lnTo>
                    <a:pt x="6570580" y="3695952"/>
                  </a:lnTo>
                  <a:lnTo>
                    <a:pt x="0" y="3695952"/>
                  </a:lnTo>
                  <a:close/>
                </a:path>
              </a:pathLst>
            </a:custGeom>
            <a:solidFill>
              <a:srgbClr val="0466C8">
                <a:alpha val="64706"/>
              </a:srgbClr>
            </a:solidFill>
          </p:spPr>
        </p:sp>
      </p:grpSp>
      <p:grpSp>
        <p:nvGrpSpPr>
          <p:cNvPr id="6" name="Group 6"/>
          <p:cNvGrpSpPr/>
          <p:nvPr/>
        </p:nvGrpSpPr>
        <p:grpSpPr>
          <a:xfrm rot="0">
            <a:off x="7682163" y="2433479"/>
            <a:ext cx="2923674" cy="29236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8" name="Freeform 8"/>
          <p:cNvSpPr/>
          <p:nvPr/>
        </p:nvSpPr>
        <p:spPr>
          <a:xfrm>
            <a:off x="8476221" y="3180767"/>
            <a:ext cx="1335557" cy="1429098"/>
          </a:xfrm>
          <a:custGeom>
            <a:avLst/>
            <a:gdLst/>
            <a:ahLst/>
            <a:cxnLst/>
            <a:rect l="l" t="t" r="r" b="b"/>
            <a:pathLst>
              <a:path w="1335557" h="1429098">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153174" y="5663958"/>
            <a:ext cx="14687934" cy="1122828"/>
          </a:xfrm>
          <a:prstGeom prst="rect">
            <a:avLst/>
          </a:prstGeom>
        </p:spPr>
        <p:txBody>
          <a:bodyPr lIns="0" tIns="0" rIns="0" bIns="0" rtlCol="0" anchor="t">
            <a:spAutoFit/>
          </a:bodyPr>
          <a:lstStyle/>
          <a:p>
            <a:pPr algn="ctr">
              <a:lnSpc>
                <a:spcPts val="8445"/>
              </a:lnSpc>
            </a:pPr>
            <a:r>
              <a:rPr lang="en-US" sz="8530">
                <a:solidFill>
                  <a:srgbClr val="FFFFFF"/>
                </a:solidFill>
                <a:latin typeface="IBM Plex Sans Bold" panose="020B0803050203000203"/>
              </a:rPr>
              <a:t>HEATMAPS</a:t>
            </a:r>
            <a:endParaRPr lang="en-US" sz="8530">
              <a:solidFill>
                <a:srgbClr val="FFFFFF"/>
              </a:solidFill>
              <a:latin typeface="IBM Plex Sans Bold" panose="020B0803050203000203"/>
            </a:endParaRPr>
          </a:p>
        </p:txBody>
      </p:sp>
      <p:grpSp>
        <p:nvGrpSpPr>
          <p:cNvPr id="10" name="Group 10"/>
          <p:cNvGrpSpPr/>
          <p:nvPr/>
        </p:nvGrpSpPr>
        <p:grpSpPr>
          <a:xfrm rot="0">
            <a:off x="17585429" y="9657042"/>
            <a:ext cx="721621" cy="639483"/>
            <a:chOff x="0" y="0"/>
            <a:chExt cx="190057" cy="168424"/>
          </a:xfrm>
        </p:grpSpPr>
        <p:sp>
          <p:nvSpPr>
            <p:cNvPr id="11" name="Freeform 11"/>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2" name="TextBox 12"/>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74</a:t>
              </a:r>
              <a:endParaRPr lang="en-US" sz="2400">
                <a:solidFill>
                  <a:srgbClr val="FFFFFF"/>
                </a:solidFill>
                <a:latin typeface="Open Sans Medium"/>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61982" y="5407640"/>
            <a:ext cx="827630" cy="138721"/>
          </a:xfrm>
          <a:prstGeom prst="line">
            <a:avLst/>
          </a:prstGeom>
          <a:ln w="38100" cap="flat">
            <a:solidFill>
              <a:srgbClr val="A8A8A8"/>
            </a:solidFill>
            <a:prstDash val="solid"/>
            <a:headEnd type="none" w="sm" len="sm"/>
            <a:tailEnd type="none" w="sm" len="sm"/>
          </a:ln>
        </p:spPr>
      </p:sp>
      <p:sp>
        <p:nvSpPr>
          <p:cNvPr id="3" name="AutoShape 3"/>
          <p:cNvSpPr/>
          <p:nvPr/>
        </p:nvSpPr>
        <p:spPr>
          <a:xfrm flipH="1">
            <a:off x="10849438" y="5406071"/>
            <a:ext cx="732758" cy="140290"/>
          </a:xfrm>
          <a:prstGeom prst="line">
            <a:avLst/>
          </a:prstGeom>
          <a:ln w="38100" cap="flat">
            <a:solidFill>
              <a:srgbClr val="A8A8A8"/>
            </a:solidFill>
            <a:prstDash val="solid"/>
            <a:headEnd type="none" w="sm" len="sm"/>
            <a:tailEnd type="none" w="sm" len="sm"/>
          </a:ln>
        </p:spPr>
      </p:sp>
      <p:grpSp>
        <p:nvGrpSpPr>
          <p:cNvPr id="4" name="Group 4"/>
          <p:cNvGrpSpPr/>
          <p:nvPr/>
        </p:nvGrpSpPr>
        <p:grpSpPr>
          <a:xfrm rot="0">
            <a:off x="12783381" y="4151234"/>
            <a:ext cx="5032243" cy="848296"/>
            <a:chOff x="0" y="0"/>
            <a:chExt cx="1325364" cy="223419"/>
          </a:xfrm>
        </p:grpSpPr>
        <p:sp>
          <p:nvSpPr>
            <p:cNvPr id="5" name="Freeform 5"/>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55C4D4"/>
            </a:solidFill>
          </p:spPr>
        </p:sp>
        <p:sp>
          <p:nvSpPr>
            <p:cNvPr id="6" name="TextBox 6"/>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fmt</a:t>
              </a:r>
              <a:endParaRPr lang="en-US" sz="2000" spc="100">
                <a:solidFill>
                  <a:srgbClr val="FFFFFF"/>
                </a:solidFill>
                <a:latin typeface="Aileron Bold" panose="00000800000000000000"/>
              </a:endParaRPr>
            </a:p>
          </p:txBody>
        </p:sp>
      </p:grpSp>
      <p:grpSp>
        <p:nvGrpSpPr>
          <p:cNvPr id="7" name="Group 7"/>
          <p:cNvGrpSpPr/>
          <p:nvPr/>
        </p:nvGrpSpPr>
        <p:grpSpPr>
          <a:xfrm rot="0">
            <a:off x="12783381" y="5769912"/>
            <a:ext cx="5032243" cy="848296"/>
            <a:chOff x="0" y="0"/>
            <a:chExt cx="1325364" cy="223419"/>
          </a:xfrm>
        </p:grpSpPr>
        <p:sp>
          <p:nvSpPr>
            <p:cNvPr id="8" name="Freeform 8"/>
            <p:cNvSpPr/>
            <p:nvPr/>
          </p:nvSpPr>
          <p:spPr>
            <a:xfrm>
              <a:off x="0" y="0"/>
              <a:ext cx="1325364" cy="223420"/>
            </a:xfrm>
            <a:custGeom>
              <a:avLst/>
              <a:gdLst/>
              <a:ahLst/>
              <a:cxnLst/>
              <a:rect l="l" t="t" r="r" b="b"/>
              <a:pathLst>
                <a:path w="1325364" h="223420">
                  <a:moveTo>
                    <a:pt x="4615" y="0"/>
                  </a:moveTo>
                  <a:lnTo>
                    <a:pt x="1320749" y="0"/>
                  </a:lnTo>
                  <a:cubicBezTo>
                    <a:pt x="1321973" y="0"/>
                    <a:pt x="1323147" y="486"/>
                    <a:pt x="1324012" y="1352"/>
                  </a:cubicBezTo>
                  <a:cubicBezTo>
                    <a:pt x="1324878" y="2217"/>
                    <a:pt x="1325364" y="3391"/>
                    <a:pt x="1325364" y="4615"/>
                  </a:cubicBezTo>
                  <a:lnTo>
                    <a:pt x="1325364" y="218804"/>
                  </a:lnTo>
                  <a:cubicBezTo>
                    <a:pt x="1325364" y="220028"/>
                    <a:pt x="1324878" y="221202"/>
                    <a:pt x="1324012" y="222068"/>
                  </a:cubicBezTo>
                  <a:cubicBezTo>
                    <a:pt x="1323147" y="222933"/>
                    <a:pt x="1321973" y="223420"/>
                    <a:pt x="1320749" y="223420"/>
                  </a:cubicBezTo>
                  <a:lnTo>
                    <a:pt x="4615" y="223420"/>
                  </a:lnTo>
                  <a:cubicBezTo>
                    <a:pt x="3391" y="223420"/>
                    <a:pt x="2217" y="222933"/>
                    <a:pt x="1352" y="222068"/>
                  </a:cubicBezTo>
                  <a:cubicBezTo>
                    <a:pt x="486" y="221202"/>
                    <a:pt x="0" y="220028"/>
                    <a:pt x="0" y="218804"/>
                  </a:cubicBezTo>
                  <a:lnTo>
                    <a:pt x="0" y="4615"/>
                  </a:lnTo>
                  <a:cubicBezTo>
                    <a:pt x="0" y="3391"/>
                    <a:pt x="486" y="2217"/>
                    <a:pt x="1352" y="1352"/>
                  </a:cubicBezTo>
                  <a:cubicBezTo>
                    <a:pt x="2217" y="486"/>
                    <a:pt x="3391" y="0"/>
                    <a:pt x="4615" y="0"/>
                  </a:cubicBezTo>
                  <a:close/>
                </a:path>
              </a:pathLst>
            </a:custGeom>
            <a:solidFill>
              <a:srgbClr val="3EDAD8"/>
            </a:solidFill>
          </p:spPr>
        </p:sp>
        <p:sp>
          <p:nvSpPr>
            <p:cNvPr id="9" name="TextBox 9"/>
            <p:cNvSpPr txBox="1"/>
            <p:nvPr/>
          </p:nvSpPr>
          <p:spPr>
            <a:xfrm>
              <a:off x="0" y="-66675"/>
              <a:ext cx="1325364"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cmap</a:t>
              </a:r>
              <a:endParaRPr lang="en-US" sz="2000" spc="100">
                <a:solidFill>
                  <a:srgbClr val="FFFFFF"/>
                </a:solidFill>
                <a:latin typeface="Aileron Bold" panose="00000800000000000000"/>
              </a:endParaRPr>
            </a:p>
          </p:txBody>
        </p:sp>
      </p:grpSp>
      <p:grpSp>
        <p:nvGrpSpPr>
          <p:cNvPr id="10" name="Group 10"/>
          <p:cNvGrpSpPr/>
          <p:nvPr/>
        </p:nvGrpSpPr>
        <p:grpSpPr>
          <a:xfrm rot="0">
            <a:off x="7489612" y="3726158"/>
            <a:ext cx="3359826" cy="3640406"/>
            <a:chOff x="0" y="0"/>
            <a:chExt cx="812800" cy="880677"/>
          </a:xfrm>
        </p:grpSpPr>
        <p:sp>
          <p:nvSpPr>
            <p:cNvPr id="11" name="Freeform 11"/>
            <p:cNvSpPr/>
            <p:nvPr/>
          </p:nvSpPr>
          <p:spPr>
            <a:xfrm>
              <a:off x="0" y="0"/>
              <a:ext cx="812800" cy="880677"/>
            </a:xfrm>
            <a:custGeom>
              <a:avLst/>
              <a:gdLst/>
              <a:ahLst/>
              <a:cxnLst/>
              <a:rect l="l" t="t" r="r" b="b"/>
              <a:pathLst>
                <a:path w="812800" h="880677">
                  <a:moveTo>
                    <a:pt x="406400" y="0"/>
                  </a:moveTo>
                  <a:cubicBezTo>
                    <a:pt x="181951" y="0"/>
                    <a:pt x="0" y="197146"/>
                    <a:pt x="0" y="440339"/>
                  </a:cubicBezTo>
                  <a:cubicBezTo>
                    <a:pt x="0" y="683531"/>
                    <a:pt x="181951" y="880677"/>
                    <a:pt x="406400" y="880677"/>
                  </a:cubicBezTo>
                  <a:cubicBezTo>
                    <a:pt x="630849" y="880677"/>
                    <a:pt x="812800" y="683531"/>
                    <a:pt x="812800" y="440339"/>
                  </a:cubicBezTo>
                  <a:cubicBezTo>
                    <a:pt x="812800" y="197146"/>
                    <a:pt x="630849" y="0"/>
                    <a:pt x="406400" y="0"/>
                  </a:cubicBezTo>
                  <a:close/>
                </a:path>
              </a:pathLst>
            </a:custGeom>
            <a:solidFill>
              <a:srgbClr val="13538A"/>
            </a:solidFill>
          </p:spPr>
        </p:sp>
        <p:sp>
          <p:nvSpPr>
            <p:cNvPr id="12" name="TextBox 12"/>
            <p:cNvSpPr txBox="1"/>
            <p:nvPr/>
          </p:nvSpPr>
          <p:spPr>
            <a:xfrm>
              <a:off x="76200" y="6363"/>
              <a:ext cx="660400" cy="791750"/>
            </a:xfrm>
            <a:prstGeom prst="rect">
              <a:avLst/>
            </a:prstGeom>
          </p:spPr>
          <p:txBody>
            <a:bodyPr lIns="50800" tIns="50800" rIns="50800" bIns="50800" rtlCol="0" anchor="ctr"/>
            <a:lstStyle/>
            <a:p>
              <a:pPr algn="ctr">
                <a:lnSpc>
                  <a:spcPts val="3900"/>
                </a:lnSpc>
              </a:pPr>
              <a:r>
                <a:rPr lang="en-US" sz="2600" spc="129">
                  <a:solidFill>
                    <a:srgbClr val="FFFFFF"/>
                  </a:solidFill>
                  <a:latin typeface="Aileron Bold" panose="00000800000000000000"/>
                </a:rPr>
                <a:t>ARGUMENTS</a:t>
              </a:r>
              <a:endParaRPr lang="en-US" sz="2600" spc="129">
                <a:solidFill>
                  <a:srgbClr val="FFFFFF"/>
                </a:solidFill>
                <a:latin typeface="Aileron Bold" panose="00000800000000000000"/>
              </a:endParaRPr>
            </a:p>
            <a:p>
              <a:pPr algn="ctr">
                <a:lnSpc>
                  <a:spcPts val="3900"/>
                </a:lnSpc>
              </a:pPr>
              <a:r>
                <a:rPr lang="en-US" sz="2600" spc="129">
                  <a:solidFill>
                    <a:srgbClr val="FFFFFF"/>
                  </a:solidFill>
                  <a:latin typeface="Aileron Bold" panose="00000800000000000000"/>
                </a:rPr>
                <a:t>Principales de</a:t>
              </a:r>
              <a:endParaRPr lang="en-US" sz="2600" spc="129">
                <a:solidFill>
                  <a:srgbClr val="FFFFFF"/>
                </a:solidFill>
                <a:latin typeface="Aileron Bold" panose="00000800000000000000"/>
              </a:endParaRPr>
            </a:p>
            <a:p>
              <a:pPr algn="ctr">
                <a:lnSpc>
                  <a:spcPts val="3750"/>
                </a:lnSpc>
              </a:pPr>
              <a:r>
                <a:rPr lang="en-US" sz="2500" spc="124">
                  <a:solidFill>
                    <a:srgbClr val="FFFFFF"/>
                  </a:solidFill>
                  <a:latin typeface="Aileron" panose="00000500000000000000"/>
                </a:rPr>
                <a:t>FONCTION SNS.HEATMAP()</a:t>
              </a:r>
              <a:endParaRPr lang="en-US" sz="2500" spc="124">
                <a:solidFill>
                  <a:srgbClr val="FFFFFF"/>
                </a:solidFill>
                <a:latin typeface="Aileron" panose="00000500000000000000"/>
              </a:endParaRPr>
            </a:p>
          </p:txBody>
        </p:sp>
      </p:grpSp>
      <p:grpSp>
        <p:nvGrpSpPr>
          <p:cNvPr id="13" name="Group 13"/>
          <p:cNvGrpSpPr/>
          <p:nvPr/>
        </p:nvGrpSpPr>
        <p:grpSpPr>
          <a:xfrm rot="0">
            <a:off x="489967" y="4151234"/>
            <a:ext cx="5041647" cy="848296"/>
            <a:chOff x="0" y="0"/>
            <a:chExt cx="1327841" cy="223419"/>
          </a:xfrm>
        </p:grpSpPr>
        <p:sp>
          <p:nvSpPr>
            <p:cNvPr id="14" name="Freeform 14"/>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55C4D4"/>
            </a:solidFill>
          </p:spPr>
        </p:sp>
        <p:sp>
          <p:nvSpPr>
            <p:cNvPr id="15" name="TextBox 15"/>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data</a:t>
              </a:r>
              <a:endParaRPr lang="en-US" sz="2000" spc="100">
                <a:solidFill>
                  <a:srgbClr val="FFFFFF"/>
                </a:solidFill>
                <a:latin typeface="Aileron Bold" panose="00000800000000000000"/>
              </a:endParaRPr>
            </a:p>
          </p:txBody>
        </p:sp>
      </p:grpSp>
      <p:grpSp>
        <p:nvGrpSpPr>
          <p:cNvPr id="16" name="Group 16"/>
          <p:cNvGrpSpPr/>
          <p:nvPr/>
        </p:nvGrpSpPr>
        <p:grpSpPr>
          <a:xfrm rot="0">
            <a:off x="489967" y="5815750"/>
            <a:ext cx="5041647" cy="848296"/>
            <a:chOff x="0" y="0"/>
            <a:chExt cx="1327841" cy="223419"/>
          </a:xfrm>
        </p:grpSpPr>
        <p:sp>
          <p:nvSpPr>
            <p:cNvPr id="17" name="Freeform 17"/>
            <p:cNvSpPr/>
            <p:nvPr/>
          </p:nvSpPr>
          <p:spPr>
            <a:xfrm>
              <a:off x="0" y="0"/>
              <a:ext cx="1327841" cy="223420"/>
            </a:xfrm>
            <a:custGeom>
              <a:avLst/>
              <a:gdLst/>
              <a:ahLst/>
              <a:cxnLst/>
              <a:rect l="l" t="t" r="r" b="b"/>
              <a:pathLst>
                <a:path w="1327841" h="223420">
                  <a:moveTo>
                    <a:pt x="4607" y="0"/>
                  </a:moveTo>
                  <a:lnTo>
                    <a:pt x="1323234" y="0"/>
                  </a:lnTo>
                  <a:cubicBezTo>
                    <a:pt x="1324456" y="0"/>
                    <a:pt x="1325628" y="485"/>
                    <a:pt x="1326492" y="1349"/>
                  </a:cubicBezTo>
                  <a:cubicBezTo>
                    <a:pt x="1327356" y="2213"/>
                    <a:pt x="1327841" y="3385"/>
                    <a:pt x="1327841" y="4607"/>
                  </a:cubicBezTo>
                  <a:lnTo>
                    <a:pt x="1327841" y="218813"/>
                  </a:lnTo>
                  <a:cubicBezTo>
                    <a:pt x="1327841" y="220035"/>
                    <a:pt x="1327356" y="221206"/>
                    <a:pt x="1326492" y="222070"/>
                  </a:cubicBezTo>
                  <a:cubicBezTo>
                    <a:pt x="1325628" y="222934"/>
                    <a:pt x="1324456" y="223420"/>
                    <a:pt x="1323234" y="223420"/>
                  </a:cubicBezTo>
                  <a:lnTo>
                    <a:pt x="4607" y="223420"/>
                  </a:lnTo>
                  <a:cubicBezTo>
                    <a:pt x="3385" y="223420"/>
                    <a:pt x="2213" y="222934"/>
                    <a:pt x="1349" y="222070"/>
                  </a:cubicBezTo>
                  <a:cubicBezTo>
                    <a:pt x="485" y="221206"/>
                    <a:pt x="0" y="220035"/>
                    <a:pt x="0" y="218813"/>
                  </a:cubicBezTo>
                  <a:lnTo>
                    <a:pt x="0" y="4607"/>
                  </a:lnTo>
                  <a:cubicBezTo>
                    <a:pt x="0" y="3385"/>
                    <a:pt x="485" y="2213"/>
                    <a:pt x="1349" y="1349"/>
                  </a:cubicBezTo>
                  <a:cubicBezTo>
                    <a:pt x="2213" y="485"/>
                    <a:pt x="3385" y="0"/>
                    <a:pt x="4607" y="0"/>
                  </a:cubicBezTo>
                  <a:close/>
                </a:path>
              </a:pathLst>
            </a:custGeom>
            <a:solidFill>
              <a:srgbClr val="3EDAD8"/>
            </a:solidFill>
          </p:spPr>
        </p:sp>
        <p:sp>
          <p:nvSpPr>
            <p:cNvPr id="18" name="TextBox 18"/>
            <p:cNvSpPr txBox="1"/>
            <p:nvPr/>
          </p:nvSpPr>
          <p:spPr>
            <a:xfrm>
              <a:off x="0" y="-66675"/>
              <a:ext cx="1327841" cy="290094"/>
            </a:xfrm>
            <a:prstGeom prst="rect">
              <a:avLst/>
            </a:prstGeom>
          </p:spPr>
          <p:txBody>
            <a:bodyPr lIns="50800" tIns="50800" rIns="50800" bIns="50800" rtlCol="0" anchor="ctr"/>
            <a:lstStyle/>
            <a:p>
              <a:pPr algn="ctr">
                <a:lnSpc>
                  <a:spcPts val="3000"/>
                </a:lnSpc>
              </a:pPr>
              <a:r>
                <a:rPr lang="en-US" sz="2000" spc="100">
                  <a:solidFill>
                    <a:srgbClr val="FFFFFF"/>
                  </a:solidFill>
                  <a:latin typeface="Aileron Bold" panose="00000800000000000000"/>
                </a:rPr>
                <a:t>annot</a:t>
              </a:r>
              <a:endParaRPr lang="en-US" sz="2000" spc="100">
                <a:solidFill>
                  <a:srgbClr val="FFFFFF"/>
                </a:solidFill>
                <a:latin typeface="Aileron Bold" panose="00000800000000000000"/>
              </a:endParaRPr>
            </a:p>
          </p:txBody>
        </p:sp>
      </p:grpSp>
      <p:sp>
        <p:nvSpPr>
          <p:cNvPr id="19" name="AutoShape 19"/>
          <p:cNvSpPr/>
          <p:nvPr/>
        </p:nvSpPr>
        <p:spPr>
          <a:xfrm>
            <a:off x="5531614" y="6239898"/>
            <a:ext cx="1071225" cy="0"/>
          </a:xfrm>
          <a:prstGeom prst="line">
            <a:avLst/>
          </a:prstGeom>
          <a:ln w="38100" cap="flat">
            <a:solidFill>
              <a:srgbClr val="A8A8A8"/>
            </a:solidFill>
            <a:prstDash val="solid"/>
            <a:headEnd type="none" w="sm" len="sm"/>
            <a:tailEnd type="none" w="sm" len="sm"/>
          </a:ln>
        </p:spPr>
      </p:sp>
      <p:sp>
        <p:nvSpPr>
          <p:cNvPr id="20" name="AutoShape 20"/>
          <p:cNvSpPr/>
          <p:nvPr/>
        </p:nvSpPr>
        <p:spPr>
          <a:xfrm flipV="1">
            <a:off x="5531614" y="4575382"/>
            <a:ext cx="1079594" cy="0"/>
          </a:xfrm>
          <a:prstGeom prst="line">
            <a:avLst/>
          </a:prstGeom>
          <a:ln w="38100" cap="flat">
            <a:solidFill>
              <a:srgbClr val="A8A8A8"/>
            </a:solidFill>
            <a:prstDash val="solid"/>
            <a:headEnd type="none" w="sm" len="sm"/>
            <a:tailEnd type="none" w="sm" len="sm"/>
          </a:ln>
        </p:spPr>
      </p:sp>
      <p:sp>
        <p:nvSpPr>
          <p:cNvPr id="21" name="AutoShape 21"/>
          <p:cNvSpPr/>
          <p:nvPr/>
        </p:nvSpPr>
        <p:spPr>
          <a:xfrm>
            <a:off x="6611208" y="4575382"/>
            <a:ext cx="0" cy="1664516"/>
          </a:xfrm>
          <a:prstGeom prst="line">
            <a:avLst/>
          </a:prstGeom>
          <a:ln w="38100" cap="flat">
            <a:solidFill>
              <a:srgbClr val="A8A8A8"/>
            </a:solidFill>
            <a:prstDash val="solid"/>
            <a:headEnd type="none" w="sm" len="sm"/>
            <a:tailEnd type="none" w="sm" len="sm"/>
          </a:ln>
        </p:spPr>
      </p:sp>
      <p:sp>
        <p:nvSpPr>
          <p:cNvPr id="22" name="AutoShape 22"/>
          <p:cNvSpPr/>
          <p:nvPr/>
        </p:nvSpPr>
        <p:spPr>
          <a:xfrm flipH="1">
            <a:off x="11643008" y="4575382"/>
            <a:ext cx="1140373" cy="4630"/>
          </a:xfrm>
          <a:prstGeom prst="line">
            <a:avLst/>
          </a:prstGeom>
          <a:ln w="38100" cap="flat">
            <a:solidFill>
              <a:srgbClr val="A8A8A8"/>
            </a:solidFill>
            <a:prstDash val="solid"/>
            <a:headEnd type="none" w="sm" len="sm"/>
            <a:tailEnd type="none" w="sm" len="sm"/>
          </a:ln>
        </p:spPr>
      </p:sp>
      <p:sp>
        <p:nvSpPr>
          <p:cNvPr id="23" name="AutoShape 23"/>
          <p:cNvSpPr/>
          <p:nvPr/>
        </p:nvSpPr>
        <p:spPr>
          <a:xfrm flipH="1">
            <a:off x="11670686" y="6194059"/>
            <a:ext cx="1112695" cy="4754"/>
          </a:xfrm>
          <a:prstGeom prst="line">
            <a:avLst/>
          </a:prstGeom>
          <a:ln w="38100" cap="flat">
            <a:solidFill>
              <a:srgbClr val="A8A8A8"/>
            </a:solidFill>
            <a:prstDash val="solid"/>
            <a:headEnd type="none" w="sm" len="sm"/>
            <a:tailEnd type="none" w="sm" len="sm"/>
          </a:ln>
        </p:spPr>
      </p:sp>
      <p:sp>
        <p:nvSpPr>
          <p:cNvPr id="24" name="AutoShape 24"/>
          <p:cNvSpPr/>
          <p:nvPr/>
        </p:nvSpPr>
        <p:spPr>
          <a:xfrm flipH="1" flipV="1">
            <a:off x="11661978" y="4567614"/>
            <a:ext cx="8708" cy="1626445"/>
          </a:xfrm>
          <a:prstGeom prst="line">
            <a:avLst/>
          </a:prstGeom>
          <a:ln w="38100" cap="flat">
            <a:solidFill>
              <a:srgbClr val="A8A8A8"/>
            </a:solidFill>
            <a:prstDash val="solid"/>
            <a:headEnd type="none" w="sm" len="sm"/>
            <a:tailEnd type="none" w="sm" len="sm"/>
          </a:ln>
        </p:spPr>
      </p:sp>
      <p:sp>
        <p:nvSpPr>
          <p:cNvPr id="25" name="TextBox 25"/>
          <p:cNvSpPr txBox="1"/>
          <p:nvPr/>
        </p:nvSpPr>
        <p:spPr>
          <a:xfrm>
            <a:off x="0" y="581025"/>
            <a:ext cx="9169525" cy="885825"/>
          </a:xfrm>
          <a:prstGeom prst="rect">
            <a:avLst/>
          </a:prstGeom>
        </p:spPr>
        <p:txBody>
          <a:bodyPr lIns="0" tIns="0" rIns="0" bIns="0" rtlCol="0" anchor="t">
            <a:spAutoFit/>
          </a:bodyPr>
          <a:lstStyle/>
          <a:p>
            <a:pPr algn="ctr">
              <a:lnSpc>
                <a:spcPts val="6960"/>
              </a:lnSpc>
              <a:spcBef>
                <a:spcPct val="0"/>
              </a:spcBef>
            </a:pPr>
            <a:r>
              <a:rPr lang="en-US" sz="5800">
                <a:solidFill>
                  <a:srgbClr val="0048A8"/>
                </a:solidFill>
                <a:latin typeface="Open Sans Medium"/>
              </a:rPr>
              <a:t>Fonction sns.heatmap()</a:t>
            </a:r>
            <a:endParaRPr lang="en-US" sz="5800">
              <a:solidFill>
                <a:srgbClr val="0048A8"/>
              </a:solidFill>
              <a:latin typeface="Open Sans Medium"/>
            </a:endParaRPr>
          </a:p>
        </p:txBody>
      </p:sp>
      <p:grpSp>
        <p:nvGrpSpPr>
          <p:cNvPr id="26" name="Group 26"/>
          <p:cNvGrpSpPr/>
          <p:nvPr/>
        </p:nvGrpSpPr>
        <p:grpSpPr>
          <a:xfrm rot="0">
            <a:off x="17585429" y="9657042"/>
            <a:ext cx="721621" cy="639483"/>
            <a:chOff x="0" y="0"/>
            <a:chExt cx="190057" cy="168424"/>
          </a:xfrm>
        </p:grpSpPr>
        <p:sp>
          <p:nvSpPr>
            <p:cNvPr id="27" name="Freeform 2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8" name="TextBox 2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75</a:t>
              </a:r>
              <a:endParaRPr lang="en-US" sz="2400">
                <a:solidFill>
                  <a:srgbClr val="FFFFFF"/>
                </a:solidFill>
                <a:latin typeface="Open Sans Medium"/>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68501" y="278259"/>
            <a:ext cx="11586304" cy="4865241"/>
          </a:xfrm>
          <a:custGeom>
            <a:avLst/>
            <a:gdLst/>
            <a:ahLst/>
            <a:cxnLst/>
            <a:rect l="l" t="t" r="r" b="b"/>
            <a:pathLst>
              <a:path w="11586304" h="4865241">
                <a:moveTo>
                  <a:pt x="0" y="0"/>
                </a:moveTo>
                <a:lnTo>
                  <a:pt x="11586304" y="0"/>
                </a:lnTo>
                <a:lnTo>
                  <a:pt x="11586304" y="4865241"/>
                </a:lnTo>
                <a:lnTo>
                  <a:pt x="0" y="4865241"/>
                </a:lnTo>
                <a:lnTo>
                  <a:pt x="0" y="0"/>
                </a:lnTo>
                <a:close/>
              </a:path>
            </a:pathLst>
          </a:custGeom>
          <a:blipFill>
            <a:blip r:embed="rId1"/>
            <a:stretch>
              <a:fillRect l="-2500" b="-11045"/>
            </a:stretch>
          </a:blipFill>
        </p:spPr>
      </p:sp>
      <p:sp>
        <p:nvSpPr>
          <p:cNvPr id="3" name="Freeform 3"/>
          <p:cNvSpPr/>
          <p:nvPr/>
        </p:nvSpPr>
        <p:spPr>
          <a:xfrm>
            <a:off x="0" y="4443026"/>
            <a:ext cx="7049451" cy="5843974"/>
          </a:xfrm>
          <a:custGeom>
            <a:avLst/>
            <a:gdLst/>
            <a:ahLst/>
            <a:cxnLst/>
            <a:rect l="l" t="t" r="r" b="b"/>
            <a:pathLst>
              <a:path w="7049451" h="5843974">
                <a:moveTo>
                  <a:pt x="0" y="0"/>
                </a:moveTo>
                <a:lnTo>
                  <a:pt x="7049451" y="0"/>
                </a:lnTo>
                <a:lnTo>
                  <a:pt x="7049451" y="5843974"/>
                </a:lnTo>
                <a:lnTo>
                  <a:pt x="0" y="5843974"/>
                </a:lnTo>
                <a:lnTo>
                  <a:pt x="0" y="0"/>
                </a:lnTo>
                <a:close/>
              </a:path>
            </a:pathLst>
          </a:custGeom>
          <a:blipFill>
            <a:blip r:embed="rId2"/>
            <a:stretch>
              <a:fillRect l="-2745" r="-7787"/>
            </a:stretch>
          </a:blipFill>
        </p:spPr>
      </p:sp>
      <p:sp>
        <p:nvSpPr>
          <p:cNvPr id="4" name="TextBox 4"/>
          <p:cNvSpPr txBox="1"/>
          <p:nvPr/>
        </p:nvSpPr>
        <p:spPr>
          <a:xfrm>
            <a:off x="1200952" y="619125"/>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5" name="AutoShape 5"/>
          <p:cNvSpPr/>
          <p:nvPr/>
        </p:nvSpPr>
        <p:spPr>
          <a:xfrm flipH="1">
            <a:off x="10195377" y="6335413"/>
            <a:ext cx="1177158" cy="0"/>
          </a:xfrm>
          <a:prstGeom prst="line">
            <a:avLst/>
          </a:prstGeom>
          <a:ln w="257175" cap="flat">
            <a:solidFill>
              <a:srgbClr val="0048A8"/>
            </a:solidFill>
            <a:prstDash val="solid"/>
            <a:headEnd type="none" w="sm" len="sm"/>
            <a:tailEnd type="triangle" w="lg" len="med"/>
          </a:ln>
        </p:spPr>
      </p:sp>
      <p:sp>
        <p:nvSpPr>
          <p:cNvPr id="6" name="TextBox 6"/>
          <p:cNvSpPr txBox="1"/>
          <p:nvPr/>
        </p:nvSpPr>
        <p:spPr>
          <a:xfrm>
            <a:off x="11783032" y="5935363"/>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
        <p:nvSpPr>
          <p:cNvPr id="7" name="AutoShape 7"/>
          <p:cNvSpPr/>
          <p:nvPr/>
        </p:nvSpPr>
        <p:spPr>
          <a:xfrm>
            <a:off x="-57150" y="1081088"/>
            <a:ext cx="1177158" cy="0"/>
          </a:xfrm>
          <a:prstGeom prst="line">
            <a:avLst/>
          </a:prstGeom>
          <a:ln w="257175" cap="flat">
            <a:solidFill>
              <a:srgbClr val="0048A8"/>
            </a:solidFill>
            <a:prstDash val="solid"/>
            <a:headEnd type="none" w="sm" len="sm"/>
            <a:tailEnd type="triangle" w="lg" len="med"/>
          </a:ln>
        </p:spPr>
      </p:sp>
      <p:grpSp>
        <p:nvGrpSpPr>
          <p:cNvPr id="8" name="Group 8"/>
          <p:cNvGrpSpPr/>
          <p:nvPr/>
        </p:nvGrpSpPr>
        <p:grpSpPr>
          <a:xfrm rot="0">
            <a:off x="17585429" y="9657042"/>
            <a:ext cx="721621" cy="639483"/>
            <a:chOff x="0" y="0"/>
            <a:chExt cx="190057" cy="168424"/>
          </a:xfrm>
        </p:grpSpPr>
        <p:sp>
          <p:nvSpPr>
            <p:cNvPr id="9" name="Freeform 9"/>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0" name="TextBox 10"/>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76</a:t>
              </a:r>
              <a:endParaRPr lang="en-US" sz="2400">
                <a:solidFill>
                  <a:srgbClr val="FFFFFF"/>
                </a:solidFill>
                <a:latin typeface="Open Sans Medium"/>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0999">
            <a:off x="12455024" y="-1230096"/>
            <a:ext cx="6240735" cy="2176456"/>
          </a:xfrm>
          <a:custGeom>
            <a:avLst/>
            <a:gdLst/>
            <a:ahLst/>
            <a:cxnLst/>
            <a:rect l="l" t="t" r="r" b="b"/>
            <a:pathLst>
              <a:path w="6240735" h="2176456">
                <a:moveTo>
                  <a:pt x="0" y="0"/>
                </a:moveTo>
                <a:lnTo>
                  <a:pt x="6240735" y="0"/>
                </a:lnTo>
                <a:lnTo>
                  <a:pt x="6240735" y="2176456"/>
                </a:lnTo>
                <a:lnTo>
                  <a:pt x="0" y="217645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01626" flipV="1">
            <a:off x="-440482" y="-1269646"/>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938306" y="-9525"/>
            <a:ext cx="14411388" cy="1325880"/>
          </a:xfrm>
          <a:prstGeom prst="rect">
            <a:avLst/>
          </a:prstGeom>
        </p:spPr>
        <p:txBody>
          <a:bodyPr lIns="0" tIns="0" rIns="0" bIns="0" rtlCol="0" anchor="t">
            <a:spAutoFit/>
          </a:bodyPr>
          <a:lstStyle/>
          <a:p>
            <a:pPr algn="ctr">
              <a:lnSpc>
                <a:spcPts val="5085"/>
              </a:lnSpc>
            </a:pPr>
            <a:r>
              <a:rPr lang="en-US" sz="4500" spc="-134">
                <a:solidFill>
                  <a:srgbClr val="000000"/>
                </a:solidFill>
                <a:latin typeface="Poppins Bold" panose="00000800000000000000"/>
              </a:rPr>
              <a:t>la différence entre la visualisation unidimensionnelle et bidimensionnelle</a:t>
            </a:r>
            <a:endParaRPr lang="en-US" sz="4500" spc="-134">
              <a:solidFill>
                <a:srgbClr val="000000"/>
              </a:solidFill>
              <a:latin typeface="Poppins Bold" panose="00000800000000000000"/>
            </a:endParaRPr>
          </a:p>
        </p:txBody>
      </p:sp>
      <p:sp>
        <p:nvSpPr>
          <p:cNvPr id="5" name="TextBox 5"/>
          <p:cNvSpPr txBox="1"/>
          <p:nvPr/>
        </p:nvSpPr>
        <p:spPr>
          <a:xfrm>
            <a:off x="1837306" y="3191069"/>
            <a:ext cx="6066165" cy="3908048"/>
          </a:xfrm>
          <a:prstGeom prst="rect">
            <a:avLst/>
          </a:prstGeom>
        </p:spPr>
        <p:txBody>
          <a:bodyPr lIns="0" tIns="0" rIns="0" bIns="0" rtlCol="0" anchor="t">
            <a:spAutoFit/>
          </a:bodyPr>
          <a:lstStyle/>
          <a:p>
            <a:pPr>
              <a:lnSpc>
                <a:spcPts val="2620"/>
              </a:lnSpc>
            </a:pPr>
            <a:r>
              <a:rPr lang="en-US" sz="2205">
                <a:solidFill>
                  <a:srgbClr val="FFFFFF"/>
                </a:solidFill>
                <a:latin typeface="Poppins" panose="00000500000000000000"/>
              </a:rPr>
              <a:t>Une visualisation unidimensionnelle concerne une seule dimension ou variable.</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Elle peut être représentée par une ligne de nombres unique.</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Exemples :</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 histogramme montrant la distribution des âges dans une population.</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 graphique à barres affichant les ventes mensuelles d’un produit.</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 diagramme circulaire illustrant la répartition des dépenses dans un budget.</a:t>
            </a:r>
            <a:endParaRPr lang="en-US" sz="2205">
              <a:solidFill>
                <a:srgbClr val="FFFFFF"/>
              </a:solidFill>
              <a:latin typeface="Poppins" panose="00000500000000000000"/>
            </a:endParaRPr>
          </a:p>
          <a:p>
            <a:pPr algn="ctr">
              <a:lnSpc>
                <a:spcPts val="2620"/>
              </a:lnSpc>
            </a:pPr>
          </a:p>
        </p:txBody>
      </p:sp>
      <p:sp>
        <p:nvSpPr>
          <p:cNvPr id="6" name="TextBox 6"/>
          <p:cNvSpPr txBox="1"/>
          <p:nvPr/>
        </p:nvSpPr>
        <p:spPr>
          <a:xfrm>
            <a:off x="2860169" y="2360835"/>
            <a:ext cx="5001235" cy="641293"/>
          </a:xfrm>
          <a:prstGeom prst="rect">
            <a:avLst/>
          </a:prstGeom>
        </p:spPr>
        <p:txBody>
          <a:bodyPr lIns="0" tIns="0" rIns="0" bIns="0" rtlCol="0" anchor="t">
            <a:spAutoFit/>
          </a:bodyPr>
          <a:lstStyle/>
          <a:p>
            <a:pPr algn="ctr">
              <a:lnSpc>
                <a:spcPts val="4685"/>
              </a:lnSpc>
            </a:pPr>
            <a:r>
              <a:rPr lang="en-US" sz="4150" spc="-124">
                <a:solidFill>
                  <a:srgbClr val="FFFFFF"/>
                </a:solidFill>
                <a:latin typeface="Poppins Bold" panose="00000800000000000000"/>
              </a:rPr>
              <a:t>unidimensionnelle</a:t>
            </a:r>
            <a:endParaRPr lang="en-US" sz="4150" spc="-124">
              <a:solidFill>
                <a:srgbClr val="FFFFFF"/>
              </a:solidFill>
              <a:latin typeface="Poppins Bold" panose="00000800000000000000"/>
            </a:endParaRPr>
          </a:p>
        </p:txBody>
      </p:sp>
      <p:sp>
        <p:nvSpPr>
          <p:cNvPr id="7" name="TextBox 7"/>
          <p:cNvSpPr txBox="1"/>
          <p:nvPr/>
        </p:nvSpPr>
        <p:spPr>
          <a:xfrm>
            <a:off x="11089269" y="3191069"/>
            <a:ext cx="5956211" cy="4879598"/>
          </a:xfrm>
          <a:prstGeom prst="rect">
            <a:avLst/>
          </a:prstGeom>
        </p:spPr>
        <p:txBody>
          <a:bodyPr lIns="0" tIns="0" rIns="0" bIns="0" rtlCol="0" anchor="t">
            <a:spAutoFit/>
          </a:bodyPr>
          <a:lstStyle/>
          <a:p>
            <a:pPr>
              <a:lnSpc>
                <a:spcPts val="2620"/>
              </a:lnSpc>
            </a:pPr>
            <a:r>
              <a:rPr lang="en-US" sz="2205">
                <a:solidFill>
                  <a:srgbClr val="FFFFFF"/>
                </a:solidFill>
                <a:latin typeface="Poppins" panose="00000500000000000000"/>
              </a:rPr>
              <a:t>Une visualisation bidimensionnelle implique deux dimensions ou variables.</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Elle est représentée sur un plan à deux dimensions, tel qu’un graphique ou un nuage de points.</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Exemples :</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 nuage de points montrant la relation entre la taille et le poids d’individus.</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 corrélogramme affichant les corrélations entre plusieurs variables.</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Une heatmap représentant les températures sur une carte géographique.</a:t>
            </a:r>
            <a:endParaRPr lang="en-US" sz="2205">
              <a:solidFill>
                <a:srgbClr val="FFFFFF"/>
              </a:solidFill>
              <a:latin typeface="Poppins" panose="00000500000000000000"/>
            </a:endParaRPr>
          </a:p>
          <a:p>
            <a:pPr>
              <a:lnSpc>
                <a:spcPts val="2620"/>
              </a:lnSpc>
            </a:pPr>
            <a:r>
              <a:rPr lang="en-US" sz="2205">
                <a:solidFill>
                  <a:srgbClr val="FFFFFF"/>
                </a:solidFill>
                <a:latin typeface="Poppins" panose="00000500000000000000"/>
              </a:rPr>
              <a:t>.</a:t>
            </a:r>
            <a:endParaRPr lang="en-US" sz="2205">
              <a:solidFill>
                <a:srgbClr val="FFFFFF"/>
              </a:solidFill>
              <a:latin typeface="Poppins" panose="00000500000000000000"/>
            </a:endParaRPr>
          </a:p>
          <a:p>
            <a:pPr algn="ctr">
              <a:lnSpc>
                <a:spcPts val="2620"/>
              </a:lnSpc>
            </a:pPr>
          </a:p>
        </p:txBody>
      </p:sp>
      <p:sp>
        <p:nvSpPr>
          <p:cNvPr id="8" name="TextBox 8"/>
          <p:cNvSpPr txBox="1"/>
          <p:nvPr/>
        </p:nvSpPr>
        <p:spPr>
          <a:xfrm>
            <a:off x="3105256" y="2784108"/>
            <a:ext cx="12191787" cy="5894293"/>
          </a:xfrm>
          <a:prstGeom prst="rect">
            <a:avLst/>
          </a:prstGeom>
        </p:spPr>
        <p:txBody>
          <a:bodyPr lIns="0" tIns="0" rIns="0" bIns="0" rtlCol="0" anchor="t">
            <a:spAutoFit/>
          </a:bodyPr>
          <a:lstStyle/>
          <a:p>
            <a:pPr algn="ctr">
              <a:lnSpc>
                <a:spcPts val="5190"/>
              </a:lnSpc>
            </a:pPr>
            <a:r>
              <a:rPr lang="en-US" sz="4595" spc="-137">
                <a:solidFill>
                  <a:srgbClr val="000000"/>
                </a:solidFill>
                <a:latin typeface="Poppins Bold" panose="00000800000000000000"/>
              </a:rPr>
              <a:t>En résumé, la visualisation unidimensionnelle se limite à une seule dimension, tandis que la visualisation bidimensionnelle explore la relation entre deux dimensions. Pour des données plus complexes, nous pouvons utiliser des visualisations multidimensionnelles, qui prennent en compte plus de deux dimensions</a:t>
            </a:r>
            <a:endParaRPr lang="en-US" sz="4595" spc="-137">
              <a:solidFill>
                <a:srgbClr val="000000"/>
              </a:solidFill>
              <a:latin typeface="Poppins Bold" panose="00000800000000000000"/>
            </a:endParaRPr>
          </a:p>
        </p:txBody>
      </p:sp>
      <p:grpSp>
        <p:nvGrpSpPr>
          <p:cNvPr id="9" name="Group 9"/>
          <p:cNvGrpSpPr/>
          <p:nvPr/>
        </p:nvGrpSpPr>
        <p:grpSpPr>
          <a:xfrm rot="0">
            <a:off x="17585429" y="9657042"/>
            <a:ext cx="721621" cy="639483"/>
            <a:chOff x="0" y="0"/>
            <a:chExt cx="190057" cy="168424"/>
          </a:xfrm>
        </p:grpSpPr>
        <p:sp>
          <p:nvSpPr>
            <p:cNvPr id="10" name="Freeform 10"/>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1" name="TextBox 11"/>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77</a:t>
              </a:r>
              <a:endParaRPr lang="en-US" sz="2400">
                <a:solidFill>
                  <a:srgbClr val="FFFFFF"/>
                </a:solidFill>
                <a:latin typeface="Open Sans Medium"/>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426327" y="5143500"/>
            <a:ext cx="7832973" cy="1028951"/>
            <a:chOff x="0" y="0"/>
            <a:chExt cx="2063005" cy="271000"/>
          </a:xfrm>
        </p:grpSpPr>
        <p:sp>
          <p:nvSpPr>
            <p:cNvPr id="3" name="Freeform 3"/>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4" name="TextBox 4"/>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5" name="Group 5"/>
          <p:cNvGrpSpPr/>
          <p:nvPr/>
        </p:nvGrpSpPr>
        <p:grpSpPr>
          <a:xfrm rot="0">
            <a:off x="9426327" y="6536032"/>
            <a:ext cx="7832973" cy="1028951"/>
            <a:chOff x="0" y="0"/>
            <a:chExt cx="2063005" cy="271000"/>
          </a:xfrm>
        </p:grpSpPr>
        <p:sp>
          <p:nvSpPr>
            <p:cNvPr id="6" name="Freeform 6"/>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7" name="TextBox 7"/>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8" name="Group 8"/>
          <p:cNvGrpSpPr/>
          <p:nvPr/>
        </p:nvGrpSpPr>
        <p:grpSpPr>
          <a:xfrm rot="0">
            <a:off x="9426327" y="7926934"/>
            <a:ext cx="7832973" cy="1028951"/>
            <a:chOff x="0" y="0"/>
            <a:chExt cx="2063005" cy="271000"/>
          </a:xfrm>
        </p:grpSpPr>
        <p:sp>
          <p:nvSpPr>
            <p:cNvPr id="9" name="Freeform 9"/>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0" name="TextBox 10"/>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11" name="Freeform 11"/>
          <p:cNvSpPr/>
          <p:nvPr/>
        </p:nvSpPr>
        <p:spPr>
          <a:xfrm>
            <a:off x="16170264" y="5369108"/>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1"/>
            <a:stretch>
              <a:fillRect/>
            </a:stretch>
          </a:blipFill>
        </p:spPr>
      </p:sp>
      <p:sp>
        <p:nvSpPr>
          <p:cNvPr id="12" name="Freeform 12"/>
          <p:cNvSpPr/>
          <p:nvPr/>
        </p:nvSpPr>
        <p:spPr>
          <a:xfrm>
            <a:off x="16170264" y="6761640"/>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13" name="Freeform 13"/>
          <p:cNvSpPr/>
          <p:nvPr/>
        </p:nvSpPr>
        <p:spPr>
          <a:xfrm>
            <a:off x="16170264" y="8153336"/>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grpSp>
        <p:nvGrpSpPr>
          <p:cNvPr id="14" name="Group 14"/>
          <p:cNvGrpSpPr/>
          <p:nvPr/>
        </p:nvGrpSpPr>
        <p:grpSpPr>
          <a:xfrm rot="0">
            <a:off x="17585429" y="9657042"/>
            <a:ext cx="721621" cy="639483"/>
            <a:chOff x="0" y="0"/>
            <a:chExt cx="190057" cy="168424"/>
          </a:xfrm>
        </p:grpSpPr>
        <p:sp>
          <p:nvSpPr>
            <p:cNvPr id="15" name="Freeform 1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6" name="TextBox 1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78</a:t>
              </a:r>
              <a:endParaRPr lang="en-US" sz="2400">
                <a:solidFill>
                  <a:srgbClr val="FFFFFF"/>
                </a:solidFill>
                <a:latin typeface="Open Sans Medium"/>
              </a:endParaRPr>
            </a:p>
          </p:txBody>
        </p:sp>
      </p:grpSp>
      <p:sp>
        <p:nvSpPr>
          <p:cNvPr id="17" name="Freeform 17"/>
          <p:cNvSpPr/>
          <p:nvPr/>
        </p:nvSpPr>
        <p:spPr>
          <a:xfrm>
            <a:off x="1380328" y="4044753"/>
            <a:ext cx="5248606" cy="5005858"/>
          </a:xfrm>
          <a:custGeom>
            <a:avLst/>
            <a:gdLst/>
            <a:ahLst/>
            <a:cxnLst/>
            <a:rect l="l" t="t" r="r" b="b"/>
            <a:pathLst>
              <a:path w="5248606" h="5005858">
                <a:moveTo>
                  <a:pt x="0" y="0"/>
                </a:moveTo>
                <a:lnTo>
                  <a:pt x="5248606" y="0"/>
                </a:lnTo>
                <a:lnTo>
                  <a:pt x="5248606" y="5005859"/>
                </a:lnTo>
                <a:lnTo>
                  <a:pt x="0" y="5005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847486" y="177603"/>
            <a:ext cx="14704678" cy="3286125"/>
          </a:xfrm>
          <a:prstGeom prst="rect">
            <a:avLst/>
          </a:prstGeom>
        </p:spPr>
        <p:txBody>
          <a:bodyPr lIns="0" tIns="0" rIns="0" bIns="0" rtlCol="0" anchor="t">
            <a:spAutoFit/>
          </a:bodyPr>
          <a:lstStyle/>
          <a:p>
            <a:pPr>
              <a:lnSpc>
                <a:spcPts val="8640"/>
              </a:lnSpc>
            </a:pPr>
            <a:r>
              <a:rPr lang="en-US" sz="7200">
                <a:solidFill>
                  <a:srgbClr val="FDB034"/>
                </a:solidFill>
                <a:latin typeface="Open Sans Bold"/>
              </a:rPr>
              <a:t>Section 6</a:t>
            </a:r>
            <a:endParaRPr lang="en-US" sz="7200">
              <a:solidFill>
                <a:srgbClr val="FDB034"/>
              </a:solidFill>
              <a:latin typeface="Open Sans Bold"/>
            </a:endParaRPr>
          </a:p>
          <a:p>
            <a:pPr>
              <a:lnSpc>
                <a:spcPts val="8640"/>
              </a:lnSpc>
            </a:pPr>
            <a:r>
              <a:rPr lang="en-US" sz="7200">
                <a:solidFill>
                  <a:srgbClr val="FDB034"/>
                </a:solidFill>
                <a:latin typeface="Open Sans Bold"/>
              </a:rPr>
              <a:t>Personnalisation des Graphiques</a:t>
            </a:r>
            <a:endParaRPr lang="en-US" sz="7200">
              <a:solidFill>
                <a:srgbClr val="FDB034"/>
              </a:solidFill>
              <a:latin typeface="Open Sans Bold"/>
            </a:endParaRPr>
          </a:p>
        </p:txBody>
      </p:sp>
      <p:sp>
        <p:nvSpPr>
          <p:cNvPr id="19" name="TextBox 19"/>
          <p:cNvSpPr txBox="1"/>
          <p:nvPr/>
        </p:nvSpPr>
        <p:spPr>
          <a:xfrm>
            <a:off x="10068245" y="5486581"/>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Introduction </a:t>
            </a:r>
            <a:endParaRPr lang="en-US" sz="2400">
              <a:solidFill>
                <a:srgbClr val="FFFFFF"/>
              </a:solidFill>
              <a:latin typeface="Open Sans Bold"/>
            </a:endParaRPr>
          </a:p>
        </p:txBody>
      </p:sp>
      <p:sp>
        <p:nvSpPr>
          <p:cNvPr id="20" name="TextBox 20"/>
          <p:cNvSpPr txBox="1"/>
          <p:nvPr/>
        </p:nvSpPr>
        <p:spPr>
          <a:xfrm>
            <a:off x="10068245" y="6707734"/>
            <a:ext cx="5665134" cy="71437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Personnalisation des Graphiques</a:t>
            </a:r>
            <a:endParaRPr lang="en-US" sz="2400">
              <a:solidFill>
                <a:srgbClr val="FFFFFF"/>
              </a:solidFill>
              <a:latin typeface="Open Sans Bold"/>
            </a:endParaRPr>
          </a:p>
          <a:p>
            <a:pPr>
              <a:lnSpc>
                <a:spcPts val="2880"/>
              </a:lnSpc>
              <a:spcBef>
                <a:spcPct val="0"/>
              </a:spcBef>
            </a:pPr>
          </a:p>
        </p:txBody>
      </p:sp>
      <p:sp>
        <p:nvSpPr>
          <p:cNvPr id="21" name="TextBox 21"/>
          <p:cNvSpPr txBox="1"/>
          <p:nvPr/>
        </p:nvSpPr>
        <p:spPr>
          <a:xfrm>
            <a:off x="10068245" y="8094226"/>
            <a:ext cx="5665134" cy="714375"/>
          </a:xfrm>
          <a:prstGeom prst="rect">
            <a:avLst/>
          </a:prstGeom>
        </p:spPr>
        <p:txBody>
          <a:bodyPr lIns="0" tIns="0" rIns="0" bIns="0" rtlCol="0" anchor="t">
            <a:spAutoFit/>
          </a:bodyPr>
          <a:lstStyle/>
          <a:p>
            <a:pPr>
              <a:lnSpc>
                <a:spcPts val="2880"/>
              </a:lnSpc>
            </a:pPr>
            <a:r>
              <a:rPr lang="en-US" sz="2400">
                <a:solidFill>
                  <a:srgbClr val="FFFFFF"/>
                </a:solidFill>
                <a:latin typeface="Open Sans"/>
              </a:rPr>
              <a:t>exemple Pratique</a:t>
            </a:r>
            <a:endParaRPr lang="en-US" sz="2400">
              <a:solidFill>
                <a:srgbClr val="FFFFFF"/>
              </a:solidFill>
              <a:latin typeface="Open Sans"/>
            </a:endParaRPr>
          </a:p>
          <a:p>
            <a:pPr>
              <a:lnSpc>
                <a:spcPts val="2880"/>
              </a:lnSpc>
              <a:spcBef>
                <a:spcPct val="0"/>
              </a:spcBef>
            </a:p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1865503" y="-299614"/>
            <a:ext cx="6933865" cy="10831841"/>
            <a:chOff x="0" y="0"/>
            <a:chExt cx="9245153" cy="14442454"/>
          </a:xfrm>
        </p:grpSpPr>
        <p:pic>
          <p:nvPicPr>
            <p:cNvPr id="3" name="Picture 3"/>
            <p:cNvPicPr>
              <a:picLocks noChangeAspect="1"/>
            </p:cNvPicPr>
            <p:nvPr/>
          </p:nvPicPr>
          <p:blipFill>
            <a:blip r:embed="rId1"/>
            <a:srcRect l="46558" r="10766"/>
            <a:stretch>
              <a:fillRect/>
            </a:stretch>
          </p:blipFill>
          <p:spPr>
            <a:xfrm>
              <a:off x="0" y="0"/>
              <a:ext cx="9245153" cy="14442454"/>
            </a:xfrm>
            <a:prstGeom prst="rect">
              <a:avLst/>
            </a:prstGeom>
          </p:spPr>
        </p:pic>
      </p:grpSp>
      <p:grpSp>
        <p:nvGrpSpPr>
          <p:cNvPr id="4" name="Group 4"/>
          <p:cNvGrpSpPr/>
          <p:nvPr/>
        </p:nvGrpSpPr>
        <p:grpSpPr>
          <a:xfrm rot="10799999">
            <a:off x="9144000" y="6390939"/>
            <a:ext cx="5443005" cy="4762630"/>
            <a:chOff x="0" y="0"/>
            <a:chExt cx="812800" cy="711200"/>
          </a:xfrm>
        </p:grpSpPr>
        <p:sp>
          <p:nvSpPr>
            <p:cNvPr id="5" name="Freeform 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3D60"/>
            </a:solidFill>
          </p:spPr>
        </p:sp>
        <p:sp>
          <p:nvSpPr>
            <p:cNvPr id="6" name="TextBox 6"/>
            <p:cNvSpPr txBox="1"/>
            <p:nvPr/>
          </p:nvSpPr>
          <p:spPr>
            <a:xfrm>
              <a:off x="127000" y="-6350"/>
              <a:ext cx="558800" cy="38735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rot="3609890">
            <a:off x="8226948" y="8161451"/>
            <a:ext cx="7216534" cy="342785"/>
          </a:xfrm>
          <a:custGeom>
            <a:avLst/>
            <a:gdLst/>
            <a:ahLst/>
            <a:cxnLst/>
            <a:rect l="l" t="t" r="r" b="b"/>
            <a:pathLst>
              <a:path w="7216534" h="342785">
                <a:moveTo>
                  <a:pt x="0" y="0"/>
                </a:moveTo>
                <a:lnTo>
                  <a:pt x="7216534" y="0"/>
                </a:lnTo>
                <a:lnTo>
                  <a:pt x="7216534" y="342786"/>
                </a:lnTo>
                <a:lnTo>
                  <a:pt x="0" y="342786"/>
                </a:lnTo>
                <a:lnTo>
                  <a:pt x="0" y="0"/>
                </a:lnTo>
                <a:close/>
              </a:path>
            </a:pathLst>
          </a:custGeom>
          <a:blipFill>
            <a:blip r:embed="rId2">
              <a:alphaModFix amt="55000"/>
            </a:blip>
            <a:stretch>
              <a:fillRect/>
            </a:stretch>
          </a:blipFill>
        </p:spPr>
      </p:sp>
      <p:sp>
        <p:nvSpPr>
          <p:cNvPr id="8" name="Freeform 8"/>
          <p:cNvSpPr/>
          <p:nvPr/>
        </p:nvSpPr>
        <p:spPr>
          <a:xfrm rot="-4357799">
            <a:off x="9498029" y="2033600"/>
            <a:ext cx="7216534" cy="342785"/>
          </a:xfrm>
          <a:custGeom>
            <a:avLst/>
            <a:gdLst/>
            <a:ahLst/>
            <a:cxnLst/>
            <a:rect l="l" t="t" r="r" b="b"/>
            <a:pathLst>
              <a:path w="7216534" h="342785">
                <a:moveTo>
                  <a:pt x="0" y="0"/>
                </a:moveTo>
                <a:lnTo>
                  <a:pt x="7216534" y="0"/>
                </a:lnTo>
                <a:lnTo>
                  <a:pt x="7216534" y="342785"/>
                </a:lnTo>
                <a:lnTo>
                  <a:pt x="0" y="342785"/>
                </a:lnTo>
                <a:lnTo>
                  <a:pt x="0" y="0"/>
                </a:lnTo>
                <a:close/>
              </a:path>
            </a:pathLst>
          </a:custGeom>
          <a:blipFill>
            <a:blip r:embed="rId2">
              <a:alphaModFix amt="55000"/>
            </a:blip>
            <a:stretch>
              <a:fillRect/>
            </a:stretch>
          </a:blipFill>
        </p:spPr>
      </p:sp>
      <p:grpSp>
        <p:nvGrpSpPr>
          <p:cNvPr id="9" name="Group 9"/>
          <p:cNvGrpSpPr/>
          <p:nvPr/>
        </p:nvGrpSpPr>
        <p:grpSpPr>
          <a:xfrm rot="-1772257">
            <a:off x="11897977" y="4458033"/>
            <a:ext cx="1688777" cy="7462842"/>
            <a:chOff x="0" y="0"/>
            <a:chExt cx="444781" cy="1965522"/>
          </a:xfrm>
        </p:grpSpPr>
        <p:sp>
          <p:nvSpPr>
            <p:cNvPr id="10" name="Freeform 10"/>
            <p:cNvSpPr/>
            <p:nvPr/>
          </p:nvSpPr>
          <p:spPr>
            <a:xfrm>
              <a:off x="0" y="0"/>
              <a:ext cx="444781" cy="1965522"/>
            </a:xfrm>
            <a:custGeom>
              <a:avLst/>
              <a:gdLst/>
              <a:ahLst/>
              <a:cxnLst/>
              <a:rect l="l" t="t" r="r" b="b"/>
              <a:pathLst>
                <a:path w="444781" h="1965522">
                  <a:moveTo>
                    <a:pt x="0" y="0"/>
                  </a:moveTo>
                  <a:lnTo>
                    <a:pt x="444781" y="0"/>
                  </a:lnTo>
                  <a:lnTo>
                    <a:pt x="444781" y="1965522"/>
                  </a:lnTo>
                  <a:lnTo>
                    <a:pt x="0" y="1965522"/>
                  </a:lnTo>
                  <a:close/>
                </a:path>
              </a:pathLst>
            </a:custGeom>
            <a:solidFill>
              <a:srgbClr val="FFDE59"/>
            </a:solidFill>
          </p:spPr>
        </p:sp>
        <p:sp>
          <p:nvSpPr>
            <p:cNvPr id="11" name="TextBox 11"/>
            <p:cNvSpPr txBox="1"/>
            <p:nvPr/>
          </p:nvSpPr>
          <p:spPr>
            <a:xfrm>
              <a:off x="0" y="-57150"/>
              <a:ext cx="444781" cy="2022672"/>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997894">
            <a:off x="11094392" y="-983153"/>
            <a:ext cx="1758392" cy="6729346"/>
            <a:chOff x="0" y="0"/>
            <a:chExt cx="463116" cy="1772338"/>
          </a:xfrm>
        </p:grpSpPr>
        <p:sp>
          <p:nvSpPr>
            <p:cNvPr id="13" name="Freeform 13"/>
            <p:cNvSpPr/>
            <p:nvPr/>
          </p:nvSpPr>
          <p:spPr>
            <a:xfrm>
              <a:off x="0" y="0"/>
              <a:ext cx="463116" cy="1772338"/>
            </a:xfrm>
            <a:custGeom>
              <a:avLst/>
              <a:gdLst/>
              <a:ahLst/>
              <a:cxnLst/>
              <a:rect l="l" t="t" r="r" b="b"/>
              <a:pathLst>
                <a:path w="463116" h="1772338">
                  <a:moveTo>
                    <a:pt x="0" y="0"/>
                  </a:moveTo>
                  <a:lnTo>
                    <a:pt x="463116" y="0"/>
                  </a:lnTo>
                  <a:lnTo>
                    <a:pt x="463116" y="1772338"/>
                  </a:lnTo>
                  <a:lnTo>
                    <a:pt x="0" y="1772338"/>
                  </a:lnTo>
                  <a:close/>
                </a:path>
              </a:pathLst>
            </a:custGeom>
            <a:solidFill>
              <a:srgbClr val="FFDE59"/>
            </a:solidFill>
          </p:spPr>
        </p:sp>
        <p:sp>
          <p:nvSpPr>
            <p:cNvPr id="14" name="TextBox 14"/>
            <p:cNvSpPr txBox="1"/>
            <p:nvPr/>
          </p:nvSpPr>
          <p:spPr>
            <a:xfrm>
              <a:off x="0" y="-57150"/>
              <a:ext cx="463116" cy="1829488"/>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1028700" y="1335891"/>
            <a:ext cx="7402224" cy="695325"/>
          </a:xfrm>
          <a:prstGeom prst="rect">
            <a:avLst/>
          </a:prstGeom>
        </p:spPr>
        <p:txBody>
          <a:bodyPr lIns="0" tIns="0" rIns="0" bIns="0" rtlCol="0" anchor="t">
            <a:spAutoFit/>
          </a:bodyPr>
          <a:lstStyle/>
          <a:p>
            <a:pPr>
              <a:lnSpc>
                <a:spcPts val="5400"/>
              </a:lnSpc>
            </a:pPr>
            <a:r>
              <a:rPr lang="en-US" sz="4500">
                <a:solidFill>
                  <a:srgbClr val="000000"/>
                </a:solidFill>
                <a:latin typeface="League Spartan Bold"/>
              </a:rPr>
              <a:t>INTRODUCTION</a:t>
            </a:r>
            <a:r>
              <a:rPr lang="en-US" sz="4500">
                <a:solidFill>
                  <a:srgbClr val="000000"/>
                </a:solidFill>
                <a:latin typeface="League Spartan Bold"/>
              </a:rPr>
              <a:t> </a:t>
            </a:r>
            <a:endParaRPr lang="en-US" sz="4500">
              <a:solidFill>
                <a:srgbClr val="000000"/>
              </a:solidFill>
              <a:latin typeface="League Spartan Bold"/>
            </a:endParaRPr>
          </a:p>
        </p:txBody>
      </p:sp>
      <p:sp>
        <p:nvSpPr>
          <p:cNvPr id="16" name="TextBox 16"/>
          <p:cNvSpPr txBox="1"/>
          <p:nvPr/>
        </p:nvSpPr>
        <p:spPr>
          <a:xfrm>
            <a:off x="367384" y="3265469"/>
            <a:ext cx="9524019" cy="3602991"/>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Poppins" panose="00000500000000000000"/>
              </a:rPr>
              <a:t>La visualisation des données est essentielle pour transférer efficacement l'information dans notre monde moderne de données massives. Personnaliser les infographies transforme des données complexes en histoires visuelles attrayantes, facilitant ainsi leur compréhension et leur mémorisation.</a:t>
            </a:r>
            <a:endParaRPr lang="en-US" sz="2900">
              <a:solidFill>
                <a:srgbClr val="000000"/>
              </a:solidFill>
              <a:latin typeface="Poppins" panose="00000500000000000000"/>
            </a:endParaRPr>
          </a:p>
        </p:txBody>
      </p:sp>
      <p:grpSp>
        <p:nvGrpSpPr>
          <p:cNvPr id="17" name="Group 17"/>
          <p:cNvGrpSpPr/>
          <p:nvPr/>
        </p:nvGrpSpPr>
        <p:grpSpPr>
          <a:xfrm rot="0">
            <a:off x="17594954" y="9657042"/>
            <a:ext cx="721621" cy="639483"/>
            <a:chOff x="0" y="0"/>
            <a:chExt cx="190057" cy="168424"/>
          </a:xfrm>
        </p:grpSpPr>
        <p:sp>
          <p:nvSpPr>
            <p:cNvPr id="18" name="Freeform 1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9" name="TextBox 1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79</a:t>
              </a:r>
              <a:endParaRPr lang="en-US" sz="2400">
                <a:solidFill>
                  <a:srgbClr val="FFFFFF"/>
                </a:solidFill>
                <a:latin typeface="Open Sans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294565"/>
            <a:ext cx="16979827" cy="3286125"/>
          </a:xfrm>
          <a:prstGeom prst="rect">
            <a:avLst/>
          </a:prstGeom>
        </p:spPr>
        <p:txBody>
          <a:bodyPr lIns="0" tIns="0" rIns="0" bIns="0" rtlCol="0" anchor="t">
            <a:spAutoFit/>
          </a:bodyPr>
          <a:lstStyle/>
          <a:p>
            <a:pPr>
              <a:lnSpc>
                <a:spcPts val="8640"/>
              </a:lnSpc>
            </a:pPr>
            <a:r>
              <a:rPr lang="en-US" sz="7200">
                <a:solidFill>
                  <a:srgbClr val="FDB034"/>
                </a:solidFill>
                <a:latin typeface="Open Sans Bold"/>
              </a:rPr>
              <a:t>Section 2</a:t>
            </a:r>
            <a:endParaRPr lang="en-US" sz="7200">
              <a:solidFill>
                <a:srgbClr val="FDB034"/>
              </a:solidFill>
              <a:latin typeface="Open Sans Bold"/>
            </a:endParaRPr>
          </a:p>
          <a:p>
            <a:pPr>
              <a:lnSpc>
                <a:spcPts val="8640"/>
              </a:lnSpc>
            </a:pPr>
            <a:r>
              <a:rPr lang="en-US" sz="7200">
                <a:solidFill>
                  <a:srgbClr val="FDB034"/>
                </a:solidFill>
                <a:latin typeface="Open Sans Bold"/>
              </a:rPr>
              <a:t>Importance, Objectifs et Avantages de la Visualisation de Données</a:t>
            </a:r>
            <a:endParaRPr lang="en-US" sz="7200">
              <a:solidFill>
                <a:srgbClr val="FDB034"/>
              </a:solidFill>
              <a:latin typeface="Open Sans Bold"/>
            </a:endParaRPr>
          </a:p>
        </p:txBody>
      </p:sp>
      <p:grpSp>
        <p:nvGrpSpPr>
          <p:cNvPr id="3" name="Group 3"/>
          <p:cNvGrpSpPr/>
          <p:nvPr/>
        </p:nvGrpSpPr>
        <p:grpSpPr>
          <a:xfrm rot="0">
            <a:off x="9426327" y="5143500"/>
            <a:ext cx="7832973" cy="3812385"/>
            <a:chOff x="0" y="0"/>
            <a:chExt cx="10443964" cy="5083180"/>
          </a:xfrm>
        </p:grpSpPr>
        <p:grpSp>
          <p:nvGrpSpPr>
            <p:cNvPr id="4" name="Group 4"/>
            <p:cNvGrpSpPr/>
            <p:nvPr/>
          </p:nvGrpSpPr>
          <p:grpSpPr>
            <a:xfrm rot="0">
              <a:off x="0" y="0"/>
              <a:ext cx="10443964" cy="1371935"/>
              <a:chOff x="0" y="0"/>
              <a:chExt cx="2063005" cy="271000"/>
            </a:xfrm>
          </p:grpSpPr>
          <p:sp>
            <p:nvSpPr>
              <p:cNvPr id="5" name="Freeform 5"/>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6" name="TextBox 6"/>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7" name="Group 7"/>
            <p:cNvGrpSpPr/>
            <p:nvPr/>
          </p:nvGrpSpPr>
          <p:grpSpPr>
            <a:xfrm rot="0">
              <a:off x="0" y="1856710"/>
              <a:ext cx="10443964" cy="1371935"/>
              <a:chOff x="0" y="0"/>
              <a:chExt cx="2063005" cy="271000"/>
            </a:xfrm>
          </p:grpSpPr>
          <p:sp>
            <p:nvSpPr>
              <p:cNvPr id="8" name="Freeform 8"/>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9" name="TextBox 9"/>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10" name="Group 10"/>
            <p:cNvGrpSpPr/>
            <p:nvPr/>
          </p:nvGrpSpPr>
          <p:grpSpPr>
            <a:xfrm rot="0">
              <a:off x="0" y="3711245"/>
              <a:ext cx="10443964" cy="1371935"/>
              <a:chOff x="0" y="0"/>
              <a:chExt cx="2063005" cy="271000"/>
            </a:xfrm>
          </p:grpSpPr>
          <p:sp>
            <p:nvSpPr>
              <p:cNvPr id="11" name="Freeform 11"/>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2" name="TextBox 12"/>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13" name="Freeform 13"/>
            <p:cNvSpPr/>
            <p:nvPr/>
          </p:nvSpPr>
          <p:spPr>
            <a:xfrm>
              <a:off x="8991916" y="300811"/>
              <a:ext cx="770314" cy="770314"/>
            </a:xfrm>
            <a:custGeom>
              <a:avLst/>
              <a:gdLst/>
              <a:ahLst/>
              <a:cxnLst/>
              <a:rect l="l" t="t" r="r" b="b"/>
              <a:pathLst>
                <a:path w="770314" h="770314">
                  <a:moveTo>
                    <a:pt x="0" y="0"/>
                  </a:moveTo>
                  <a:lnTo>
                    <a:pt x="770314" y="0"/>
                  </a:lnTo>
                  <a:lnTo>
                    <a:pt x="770314" y="770314"/>
                  </a:lnTo>
                  <a:lnTo>
                    <a:pt x="0" y="7703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8991916" y="2157520"/>
              <a:ext cx="770314" cy="770314"/>
            </a:xfrm>
            <a:custGeom>
              <a:avLst/>
              <a:gdLst/>
              <a:ahLst/>
              <a:cxnLst/>
              <a:rect l="l" t="t" r="r" b="b"/>
              <a:pathLst>
                <a:path w="770314" h="770314">
                  <a:moveTo>
                    <a:pt x="0" y="0"/>
                  </a:moveTo>
                  <a:lnTo>
                    <a:pt x="770314" y="0"/>
                  </a:lnTo>
                  <a:lnTo>
                    <a:pt x="770314" y="770314"/>
                  </a:lnTo>
                  <a:lnTo>
                    <a:pt x="0" y="7703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8991916" y="4013115"/>
              <a:ext cx="770314" cy="770314"/>
            </a:xfrm>
            <a:custGeom>
              <a:avLst/>
              <a:gdLst/>
              <a:ahLst/>
              <a:cxnLst/>
              <a:rect l="l" t="t" r="r" b="b"/>
              <a:pathLst>
                <a:path w="770314" h="770314">
                  <a:moveTo>
                    <a:pt x="0" y="0"/>
                  </a:moveTo>
                  <a:lnTo>
                    <a:pt x="770314" y="0"/>
                  </a:lnTo>
                  <a:lnTo>
                    <a:pt x="770314" y="770314"/>
                  </a:lnTo>
                  <a:lnTo>
                    <a:pt x="0" y="7703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TextBox 16"/>
            <p:cNvSpPr txBox="1"/>
            <p:nvPr/>
          </p:nvSpPr>
          <p:spPr>
            <a:xfrm>
              <a:off x="855890" y="454267"/>
              <a:ext cx="7553511" cy="47307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Importance</a:t>
              </a:r>
              <a:endParaRPr lang="en-US" sz="2400">
                <a:solidFill>
                  <a:srgbClr val="FFFFFF"/>
                </a:solidFill>
                <a:latin typeface="Open Sans Bold"/>
              </a:endParaRPr>
            </a:p>
          </p:txBody>
        </p:sp>
        <p:sp>
          <p:nvSpPr>
            <p:cNvPr id="17" name="TextBox 17"/>
            <p:cNvSpPr txBox="1"/>
            <p:nvPr/>
          </p:nvSpPr>
          <p:spPr>
            <a:xfrm>
              <a:off x="855890" y="2082470"/>
              <a:ext cx="7553511" cy="47307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Objectifs</a:t>
              </a:r>
              <a:endParaRPr lang="en-US" sz="2400">
                <a:solidFill>
                  <a:srgbClr val="FFFFFF"/>
                </a:solidFill>
                <a:latin typeface="Open Sans Bold"/>
              </a:endParaRPr>
            </a:p>
          </p:txBody>
        </p:sp>
        <p:sp>
          <p:nvSpPr>
            <p:cNvPr id="18" name="TextBox 18"/>
            <p:cNvSpPr txBox="1"/>
            <p:nvPr/>
          </p:nvSpPr>
          <p:spPr>
            <a:xfrm>
              <a:off x="855890" y="3931126"/>
              <a:ext cx="7553511" cy="47307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Avantages</a:t>
              </a:r>
              <a:endParaRPr lang="en-US" sz="2400">
                <a:solidFill>
                  <a:srgbClr val="FFFFFF"/>
                </a:solidFill>
                <a:latin typeface="Open Sans Bold"/>
              </a:endParaRPr>
            </a:p>
          </p:txBody>
        </p:sp>
      </p:grpSp>
      <p:grpSp>
        <p:nvGrpSpPr>
          <p:cNvPr id="19" name="Group 19"/>
          <p:cNvGrpSpPr/>
          <p:nvPr/>
        </p:nvGrpSpPr>
        <p:grpSpPr>
          <a:xfrm rot="0">
            <a:off x="17494177" y="-209424"/>
            <a:ext cx="1028700" cy="1007978"/>
            <a:chOff x="0" y="0"/>
            <a:chExt cx="270933" cy="265476"/>
          </a:xfrm>
        </p:grpSpPr>
        <p:sp>
          <p:nvSpPr>
            <p:cNvPr id="20" name="Freeform 20"/>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21" name="TextBox 21"/>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22" name="Group 22"/>
          <p:cNvGrpSpPr/>
          <p:nvPr/>
        </p:nvGrpSpPr>
        <p:grpSpPr>
          <a:xfrm rot="0">
            <a:off x="17259300" y="568409"/>
            <a:ext cx="469753" cy="460291"/>
            <a:chOff x="0" y="0"/>
            <a:chExt cx="270933" cy="265476"/>
          </a:xfrm>
        </p:grpSpPr>
        <p:sp>
          <p:nvSpPr>
            <p:cNvPr id="23" name="Freeform 23"/>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24" name="TextBox 24"/>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25" name="Group 25"/>
          <p:cNvGrpSpPr/>
          <p:nvPr/>
        </p:nvGrpSpPr>
        <p:grpSpPr>
          <a:xfrm rot="0">
            <a:off x="17560852" y="9647517"/>
            <a:ext cx="721621" cy="639483"/>
            <a:chOff x="0" y="0"/>
            <a:chExt cx="190057" cy="168424"/>
          </a:xfrm>
        </p:grpSpPr>
        <p:sp>
          <p:nvSpPr>
            <p:cNvPr id="26" name="Freeform 26"/>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7" name="TextBox 27"/>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a:t>
              </a:r>
              <a:endParaRPr lang="en-US" sz="2400">
                <a:solidFill>
                  <a:srgbClr val="FFFFFF"/>
                </a:solidFill>
                <a:latin typeface="Open Sans Medium"/>
              </a:endParaRPr>
            </a:p>
          </p:txBody>
        </p:sp>
      </p:grpSp>
      <p:sp>
        <p:nvSpPr>
          <p:cNvPr id="28" name="Freeform 28"/>
          <p:cNvSpPr/>
          <p:nvPr/>
        </p:nvSpPr>
        <p:spPr>
          <a:xfrm>
            <a:off x="741475" y="4359277"/>
            <a:ext cx="6589707" cy="5288239"/>
          </a:xfrm>
          <a:custGeom>
            <a:avLst/>
            <a:gdLst/>
            <a:ahLst/>
            <a:cxnLst/>
            <a:rect l="l" t="t" r="r" b="b"/>
            <a:pathLst>
              <a:path w="6589707" h="5288239">
                <a:moveTo>
                  <a:pt x="0" y="0"/>
                </a:moveTo>
                <a:lnTo>
                  <a:pt x="6589707" y="0"/>
                </a:lnTo>
                <a:lnTo>
                  <a:pt x="6589707" y="5288240"/>
                </a:lnTo>
                <a:lnTo>
                  <a:pt x="0" y="5288240"/>
                </a:lnTo>
                <a:lnTo>
                  <a:pt x="0" y="0"/>
                </a:lnTo>
                <a:close/>
              </a:path>
            </a:pathLst>
          </a:custGeom>
          <a:blipFill>
            <a:blip r:embed="rId3"/>
            <a:stretch>
              <a:fillRect/>
            </a:stretch>
          </a:blipFill>
        </p:spPr>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007869" y="3514316"/>
            <a:ext cx="1157255" cy="1157255"/>
            <a:chOff x="0" y="0"/>
            <a:chExt cx="1543007" cy="1543007"/>
          </a:xfrm>
        </p:grpSpPr>
        <p:grpSp>
          <p:nvGrpSpPr>
            <p:cNvPr id="3" name="Group 3"/>
            <p:cNvGrpSpPr/>
            <p:nvPr/>
          </p:nvGrpSpPr>
          <p:grpSpPr>
            <a:xfrm rot="0">
              <a:off x="0" y="0"/>
              <a:ext cx="1543007" cy="15430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333725" y="165582"/>
              <a:ext cx="875557" cy="1211843"/>
            </a:xfrm>
            <a:custGeom>
              <a:avLst/>
              <a:gdLst/>
              <a:ahLst/>
              <a:cxnLst/>
              <a:rect l="l" t="t" r="r" b="b"/>
              <a:pathLst>
                <a:path w="875557" h="1211843">
                  <a:moveTo>
                    <a:pt x="0" y="0"/>
                  </a:moveTo>
                  <a:lnTo>
                    <a:pt x="875557" y="0"/>
                  </a:lnTo>
                  <a:lnTo>
                    <a:pt x="875557" y="1211843"/>
                  </a:lnTo>
                  <a:lnTo>
                    <a:pt x="0" y="121184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7" name="Group 7"/>
          <p:cNvGrpSpPr/>
          <p:nvPr/>
        </p:nvGrpSpPr>
        <p:grpSpPr>
          <a:xfrm rot="0">
            <a:off x="8578782" y="3633739"/>
            <a:ext cx="1130435" cy="1130435"/>
            <a:chOff x="0" y="0"/>
            <a:chExt cx="1507247" cy="1507247"/>
          </a:xfrm>
        </p:grpSpPr>
        <p:grpSp>
          <p:nvGrpSpPr>
            <p:cNvPr id="8" name="Group 8"/>
            <p:cNvGrpSpPr/>
            <p:nvPr/>
          </p:nvGrpSpPr>
          <p:grpSpPr>
            <a:xfrm rot="0">
              <a:off x="0" y="0"/>
              <a:ext cx="1507247" cy="150724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215685" y="215012"/>
              <a:ext cx="1075876" cy="1077223"/>
            </a:xfrm>
            <a:custGeom>
              <a:avLst/>
              <a:gdLst/>
              <a:ahLst/>
              <a:cxnLst/>
              <a:rect l="l" t="t" r="r" b="b"/>
              <a:pathLst>
                <a:path w="1075876" h="1077223">
                  <a:moveTo>
                    <a:pt x="0" y="0"/>
                  </a:moveTo>
                  <a:lnTo>
                    <a:pt x="1075876" y="0"/>
                  </a:lnTo>
                  <a:lnTo>
                    <a:pt x="1075876" y="1077223"/>
                  </a:lnTo>
                  <a:lnTo>
                    <a:pt x="0" y="1077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2" name="Group 12"/>
          <p:cNvGrpSpPr/>
          <p:nvPr/>
        </p:nvGrpSpPr>
        <p:grpSpPr>
          <a:xfrm rot="0">
            <a:off x="14681682" y="3421714"/>
            <a:ext cx="1342460" cy="1342460"/>
            <a:chOff x="0" y="0"/>
            <a:chExt cx="1789947" cy="1789947"/>
          </a:xfrm>
        </p:grpSpPr>
        <p:grpSp>
          <p:nvGrpSpPr>
            <p:cNvPr id="13" name="Group 13"/>
            <p:cNvGrpSpPr/>
            <p:nvPr/>
          </p:nvGrpSpPr>
          <p:grpSpPr>
            <a:xfrm rot="0">
              <a:off x="0" y="0"/>
              <a:ext cx="1789947" cy="17899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16" name="Freeform 16"/>
            <p:cNvSpPr/>
            <p:nvPr/>
          </p:nvSpPr>
          <p:spPr>
            <a:xfrm>
              <a:off x="302391" y="182093"/>
              <a:ext cx="1185164" cy="1425761"/>
            </a:xfrm>
            <a:custGeom>
              <a:avLst/>
              <a:gdLst/>
              <a:ahLst/>
              <a:cxnLst/>
              <a:rect l="l" t="t" r="r" b="b"/>
              <a:pathLst>
                <a:path w="1185164" h="1425761">
                  <a:moveTo>
                    <a:pt x="0" y="0"/>
                  </a:moveTo>
                  <a:lnTo>
                    <a:pt x="1185164" y="0"/>
                  </a:lnTo>
                  <a:lnTo>
                    <a:pt x="1185164" y="1425761"/>
                  </a:lnTo>
                  <a:lnTo>
                    <a:pt x="0" y="1425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7" name="Group 17"/>
          <p:cNvGrpSpPr/>
          <p:nvPr/>
        </p:nvGrpSpPr>
        <p:grpSpPr>
          <a:xfrm rot="0">
            <a:off x="-499604" y="9597133"/>
            <a:ext cx="19491312" cy="1115761"/>
            <a:chOff x="0" y="0"/>
            <a:chExt cx="5133514" cy="293863"/>
          </a:xfrm>
        </p:grpSpPr>
        <p:sp>
          <p:nvSpPr>
            <p:cNvPr id="18" name="Freeform 18"/>
            <p:cNvSpPr/>
            <p:nvPr/>
          </p:nvSpPr>
          <p:spPr>
            <a:xfrm>
              <a:off x="0" y="0"/>
              <a:ext cx="5133514" cy="293863"/>
            </a:xfrm>
            <a:custGeom>
              <a:avLst/>
              <a:gdLst/>
              <a:ahLst/>
              <a:cxnLst/>
              <a:rect l="l" t="t" r="r" b="b"/>
              <a:pathLst>
                <a:path w="5133514" h="293863">
                  <a:moveTo>
                    <a:pt x="0" y="0"/>
                  </a:moveTo>
                  <a:lnTo>
                    <a:pt x="5133514" y="0"/>
                  </a:lnTo>
                  <a:lnTo>
                    <a:pt x="5133514" y="293863"/>
                  </a:lnTo>
                  <a:lnTo>
                    <a:pt x="0" y="293863"/>
                  </a:lnTo>
                  <a:close/>
                </a:path>
              </a:pathLst>
            </a:custGeom>
            <a:solidFill>
              <a:srgbClr val="FFFFFF"/>
            </a:solidFill>
          </p:spPr>
        </p:sp>
        <p:sp>
          <p:nvSpPr>
            <p:cNvPr id="19" name="TextBox 19"/>
            <p:cNvSpPr txBox="1"/>
            <p:nvPr/>
          </p:nvSpPr>
          <p:spPr>
            <a:xfrm>
              <a:off x="0" y="-57150"/>
              <a:ext cx="5133514" cy="351013"/>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0">
            <a:off x="3999051" y="67693"/>
            <a:ext cx="10555438" cy="1919377"/>
            <a:chOff x="0" y="0"/>
            <a:chExt cx="14073918" cy="2559169"/>
          </a:xfrm>
        </p:grpSpPr>
        <p:grpSp>
          <p:nvGrpSpPr>
            <p:cNvPr id="21" name="Group 21"/>
            <p:cNvGrpSpPr/>
            <p:nvPr/>
          </p:nvGrpSpPr>
          <p:grpSpPr>
            <a:xfrm rot="0">
              <a:off x="0" y="0"/>
              <a:ext cx="14073918" cy="2559169"/>
              <a:chOff x="0" y="0"/>
              <a:chExt cx="2780033" cy="505515"/>
            </a:xfrm>
          </p:grpSpPr>
          <p:sp>
            <p:nvSpPr>
              <p:cNvPr id="22" name="Freeform 22"/>
              <p:cNvSpPr/>
              <p:nvPr/>
            </p:nvSpPr>
            <p:spPr>
              <a:xfrm>
                <a:off x="0" y="0"/>
                <a:ext cx="2780033" cy="505515"/>
              </a:xfrm>
              <a:custGeom>
                <a:avLst/>
                <a:gdLst/>
                <a:ahLst/>
                <a:cxnLst/>
                <a:rect l="l" t="t" r="r" b="b"/>
                <a:pathLst>
                  <a:path w="2780033" h="505515">
                    <a:moveTo>
                      <a:pt x="67478" y="0"/>
                    </a:moveTo>
                    <a:lnTo>
                      <a:pt x="2712556" y="0"/>
                    </a:lnTo>
                    <a:cubicBezTo>
                      <a:pt x="2730452" y="0"/>
                      <a:pt x="2747615" y="7109"/>
                      <a:pt x="2760270" y="19764"/>
                    </a:cubicBezTo>
                    <a:cubicBezTo>
                      <a:pt x="2772924" y="32418"/>
                      <a:pt x="2780033" y="49581"/>
                      <a:pt x="2780033" y="67478"/>
                    </a:cubicBezTo>
                    <a:lnTo>
                      <a:pt x="2780033" y="438037"/>
                    </a:lnTo>
                    <a:cubicBezTo>
                      <a:pt x="2780033" y="475304"/>
                      <a:pt x="2749822" y="505515"/>
                      <a:pt x="2712556" y="505515"/>
                    </a:cubicBezTo>
                    <a:lnTo>
                      <a:pt x="67478" y="505515"/>
                    </a:lnTo>
                    <a:cubicBezTo>
                      <a:pt x="30211" y="505515"/>
                      <a:pt x="0" y="475304"/>
                      <a:pt x="0" y="438037"/>
                    </a:cubicBezTo>
                    <a:lnTo>
                      <a:pt x="0" y="67478"/>
                    </a:lnTo>
                    <a:cubicBezTo>
                      <a:pt x="0" y="30211"/>
                      <a:pt x="30211" y="0"/>
                      <a:pt x="67478" y="0"/>
                    </a:cubicBezTo>
                    <a:close/>
                  </a:path>
                </a:pathLst>
              </a:custGeom>
              <a:solidFill>
                <a:srgbClr val="FFFFFF"/>
              </a:solidFill>
            </p:spPr>
          </p:sp>
          <p:sp>
            <p:nvSpPr>
              <p:cNvPr id="23" name="TextBox 23"/>
              <p:cNvSpPr txBox="1"/>
              <p:nvPr/>
            </p:nvSpPr>
            <p:spPr>
              <a:xfrm>
                <a:off x="0" y="-57150"/>
                <a:ext cx="2780033" cy="562665"/>
              </a:xfrm>
              <a:prstGeom prst="rect">
                <a:avLst/>
              </a:prstGeom>
            </p:spPr>
            <p:txBody>
              <a:bodyPr lIns="50800" tIns="50800" rIns="50800" bIns="50800" rtlCol="0" anchor="ctr"/>
              <a:lstStyle/>
              <a:p>
                <a:pPr algn="ctr">
                  <a:lnSpc>
                    <a:spcPts val="2660"/>
                  </a:lnSpc>
                </a:pPr>
              </a:p>
            </p:txBody>
          </p:sp>
        </p:grpSp>
        <p:sp>
          <p:nvSpPr>
            <p:cNvPr id="24" name="TextBox 24"/>
            <p:cNvSpPr txBox="1"/>
            <p:nvPr/>
          </p:nvSpPr>
          <p:spPr>
            <a:xfrm>
              <a:off x="1923908" y="447675"/>
              <a:ext cx="9869632" cy="1838325"/>
            </a:xfrm>
            <a:prstGeom prst="rect">
              <a:avLst/>
            </a:prstGeom>
          </p:spPr>
          <p:txBody>
            <a:bodyPr lIns="0" tIns="0" rIns="0" bIns="0" rtlCol="0" anchor="t">
              <a:spAutoFit/>
            </a:bodyPr>
            <a:lstStyle/>
            <a:p>
              <a:pPr algn="ctr">
                <a:lnSpc>
                  <a:spcPts val="5400"/>
                </a:lnSpc>
              </a:pPr>
              <a:r>
                <a:rPr lang="en-US" sz="4500">
                  <a:solidFill>
                    <a:srgbClr val="000000"/>
                  </a:solidFill>
                  <a:latin typeface="League Spartan Bold"/>
                </a:rPr>
                <a:t>PERSONNALISATION DES GRAPHIQUES</a:t>
              </a:r>
              <a:endParaRPr lang="en-US" sz="4500">
                <a:solidFill>
                  <a:srgbClr val="000000"/>
                </a:solidFill>
                <a:latin typeface="League Spartan Bold"/>
              </a:endParaRPr>
            </a:p>
          </p:txBody>
        </p:sp>
      </p:grpSp>
      <p:sp>
        <p:nvSpPr>
          <p:cNvPr id="25" name="TextBox 25"/>
          <p:cNvSpPr txBox="1"/>
          <p:nvPr/>
        </p:nvSpPr>
        <p:spPr>
          <a:xfrm>
            <a:off x="0" y="4805641"/>
            <a:ext cx="5355162" cy="10052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 CHOIX DE COULEURS DE PALETTES</a:t>
            </a:r>
            <a:endParaRPr lang="en-US" sz="2800">
              <a:solidFill>
                <a:srgbClr val="000000"/>
              </a:solidFill>
              <a:latin typeface="Poppins Bold" panose="00000800000000000000"/>
            </a:endParaRPr>
          </a:p>
        </p:txBody>
      </p:sp>
      <p:sp>
        <p:nvSpPr>
          <p:cNvPr id="26" name="TextBox 26"/>
          <p:cNvSpPr txBox="1"/>
          <p:nvPr/>
        </p:nvSpPr>
        <p:spPr>
          <a:xfrm>
            <a:off x="6673125" y="4870012"/>
            <a:ext cx="5145855" cy="10052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PERSONNALISATION DES AXES ET DES LÉGENDES</a:t>
            </a:r>
            <a:endParaRPr lang="en-US" sz="2800">
              <a:solidFill>
                <a:srgbClr val="000000"/>
              </a:solidFill>
              <a:latin typeface="Poppins Bold" panose="00000800000000000000"/>
            </a:endParaRPr>
          </a:p>
        </p:txBody>
      </p:sp>
      <p:sp>
        <p:nvSpPr>
          <p:cNvPr id="27" name="TextBox 27"/>
          <p:cNvSpPr txBox="1"/>
          <p:nvPr/>
        </p:nvSpPr>
        <p:spPr>
          <a:xfrm>
            <a:off x="13734931" y="4870012"/>
            <a:ext cx="2939305" cy="10052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ANNOTATIONS ET TITRES</a:t>
            </a:r>
            <a:endParaRPr lang="en-US" sz="2800">
              <a:solidFill>
                <a:srgbClr val="000000"/>
              </a:solidFill>
              <a:latin typeface="Poppins Bold" panose="00000800000000000000"/>
            </a:endParaRPr>
          </a:p>
        </p:txBody>
      </p:sp>
      <p:sp>
        <p:nvSpPr>
          <p:cNvPr id="28" name="TextBox 28"/>
          <p:cNvSpPr txBox="1"/>
          <p:nvPr/>
        </p:nvSpPr>
        <p:spPr>
          <a:xfrm>
            <a:off x="0" y="5807120"/>
            <a:ext cx="6327279" cy="1953895"/>
          </a:xfrm>
          <a:prstGeom prst="rect">
            <a:avLst/>
          </a:prstGeom>
        </p:spPr>
        <p:txBody>
          <a:bodyPr lIns="0" tIns="0" rIns="0" bIns="0" rtlCol="0" anchor="t">
            <a:spAutoFit/>
          </a:bodyPr>
          <a:lstStyle/>
          <a:p>
            <a:pPr algn="ctr">
              <a:lnSpc>
                <a:spcPts val="3080"/>
              </a:lnSpc>
            </a:pPr>
            <a:r>
              <a:rPr lang="en-US" sz="2200">
                <a:solidFill>
                  <a:srgbClr val="000000"/>
                </a:solidFill>
                <a:latin typeface="Poppins Bold" panose="00000800000000000000"/>
              </a:rPr>
              <a:t>Les palettes de couleurs jouent un rôle crucial dans la visualisation des données en permettant de différencier les catégories et de souligner les tendances.</a:t>
            </a:r>
            <a:endParaRPr lang="en-US" sz="2200">
              <a:solidFill>
                <a:srgbClr val="000000"/>
              </a:solidFill>
              <a:latin typeface="Poppins Bold" panose="00000800000000000000"/>
            </a:endParaRPr>
          </a:p>
          <a:p>
            <a:pPr algn="ctr">
              <a:lnSpc>
                <a:spcPts val="3080"/>
              </a:lnSpc>
              <a:spcBef>
                <a:spcPct val="0"/>
              </a:spcBef>
            </a:pPr>
          </a:p>
        </p:txBody>
      </p:sp>
      <p:sp>
        <p:nvSpPr>
          <p:cNvPr id="29" name="TextBox 29"/>
          <p:cNvSpPr txBox="1"/>
          <p:nvPr/>
        </p:nvSpPr>
        <p:spPr>
          <a:xfrm>
            <a:off x="6432373" y="5807120"/>
            <a:ext cx="5688794" cy="1563370"/>
          </a:xfrm>
          <a:prstGeom prst="rect">
            <a:avLst/>
          </a:prstGeom>
        </p:spPr>
        <p:txBody>
          <a:bodyPr lIns="0" tIns="0" rIns="0" bIns="0" rtlCol="0" anchor="t">
            <a:spAutoFit/>
          </a:bodyPr>
          <a:lstStyle/>
          <a:p>
            <a:pPr algn="ctr">
              <a:lnSpc>
                <a:spcPts val="3080"/>
              </a:lnSpc>
            </a:pPr>
            <a:r>
              <a:rPr lang="en-US" sz="2200">
                <a:solidFill>
                  <a:srgbClr val="000000"/>
                </a:solidFill>
                <a:latin typeface="Poppins Bold" panose="00000800000000000000"/>
              </a:rPr>
              <a:t>Les axes et les légendes fournissent des informations cruciales pour interpréter correctement les graphiques.</a:t>
            </a:r>
            <a:endParaRPr lang="en-US" sz="2200">
              <a:solidFill>
                <a:srgbClr val="000000"/>
              </a:solidFill>
              <a:latin typeface="Poppins Bold" panose="00000800000000000000"/>
            </a:endParaRPr>
          </a:p>
          <a:p>
            <a:pPr algn="ctr">
              <a:lnSpc>
                <a:spcPts val="3080"/>
              </a:lnSpc>
              <a:spcBef>
                <a:spcPct val="0"/>
              </a:spcBef>
            </a:pPr>
          </a:p>
        </p:txBody>
      </p:sp>
      <p:sp>
        <p:nvSpPr>
          <p:cNvPr id="30" name="TextBox 30"/>
          <p:cNvSpPr txBox="1"/>
          <p:nvPr/>
        </p:nvSpPr>
        <p:spPr>
          <a:xfrm>
            <a:off x="12121167" y="5818068"/>
            <a:ext cx="6166833" cy="2344420"/>
          </a:xfrm>
          <a:prstGeom prst="rect">
            <a:avLst/>
          </a:prstGeom>
        </p:spPr>
        <p:txBody>
          <a:bodyPr lIns="0" tIns="0" rIns="0" bIns="0" rtlCol="0" anchor="t">
            <a:spAutoFit/>
          </a:bodyPr>
          <a:lstStyle/>
          <a:p>
            <a:pPr algn="ctr">
              <a:lnSpc>
                <a:spcPts val="3080"/>
              </a:lnSpc>
            </a:pPr>
            <a:r>
              <a:rPr lang="en-US" sz="2200">
                <a:solidFill>
                  <a:srgbClr val="000000"/>
                </a:solidFill>
                <a:latin typeface="Poppins Bold" panose="00000800000000000000"/>
              </a:rPr>
              <a:t>Les annotations et les titres jouent un rôle essentiel dans la mise en évidence des points clés et des tendances dans les données.</a:t>
            </a:r>
            <a:endParaRPr lang="en-US" sz="2200">
              <a:solidFill>
                <a:srgbClr val="000000"/>
              </a:solidFill>
              <a:latin typeface="Poppins Bold" panose="00000800000000000000"/>
            </a:endParaRPr>
          </a:p>
          <a:p>
            <a:pPr algn="ctr">
              <a:lnSpc>
                <a:spcPts val="3080"/>
              </a:lnSpc>
            </a:pPr>
          </a:p>
          <a:p>
            <a:pPr algn="ctr">
              <a:lnSpc>
                <a:spcPts val="3080"/>
              </a:lnSpc>
              <a:spcBef>
                <a:spcPct val="0"/>
              </a:spcBef>
            </a:pPr>
          </a:p>
        </p:txBody>
      </p:sp>
      <p:grpSp>
        <p:nvGrpSpPr>
          <p:cNvPr id="31" name="Group 31"/>
          <p:cNvGrpSpPr/>
          <p:nvPr/>
        </p:nvGrpSpPr>
        <p:grpSpPr>
          <a:xfrm rot="0">
            <a:off x="17585429" y="9657042"/>
            <a:ext cx="721621" cy="639483"/>
            <a:chOff x="0" y="0"/>
            <a:chExt cx="190057" cy="168424"/>
          </a:xfrm>
        </p:grpSpPr>
        <p:sp>
          <p:nvSpPr>
            <p:cNvPr id="32" name="Freeform 32"/>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3" name="TextBox 33"/>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80</a:t>
              </a:r>
              <a:endParaRPr lang="en-US" sz="2400">
                <a:solidFill>
                  <a:srgbClr val="FFFFFF"/>
                </a:solidFill>
                <a:latin typeface="Open Sans Medium"/>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2048726" y="7762221"/>
            <a:ext cx="3610118" cy="2458928"/>
            <a:chOff x="0" y="0"/>
            <a:chExt cx="4813490" cy="3278570"/>
          </a:xfrm>
        </p:grpSpPr>
        <p:pic>
          <p:nvPicPr>
            <p:cNvPr id="3" name="Picture 3"/>
            <p:cNvPicPr>
              <a:picLocks noChangeAspect="1"/>
            </p:cNvPicPr>
            <p:nvPr/>
          </p:nvPicPr>
          <p:blipFill>
            <a:blip r:embed="rId1"/>
            <a:srcRect t="4591" b="4591"/>
            <a:stretch>
              <a:fillRect/>
            </a:stretch>
          </p:blipFill>
          <p:spPr>
            <a:xfrm>
              <a:off x="0" y="0"/>
              <a:ext cx="4813490" cy="3278570"/>
            </a:xfrm>
            <a:prstGeom prst="rect">
              <a:avLst/>
            </a:prstGeom>
          </p:spPr>
        </p:pic>
      </p:grpSp>
      <p:grpSp>
        <p:nvGrpSpPr>
          <p:cNvPr id="4" name="Group 4"/>
          <p:cNvGrpSpPr/>
          <p:nvPr/>
        </p:nvGrpSpPr>
        <p:grpSpPr>
          <a:xfrm rot="0">
            <a:off x="-181914" y="1245990"/>
            <a:ext cx="18788139" cy="5949495"/>
            <a:chOff x="0" y="0"/>
            <a:chExt cx="25050852" cy="7932660"/>
          </a:xfrm>
        </p:grpSpPr>
        <p:pic>
          <p:nvPicPr>
            <p:cNvPr id="5" name="Picture 5"/>
            <p:cNvPicPr>
              <a:picLocks noChangeAspect="1"/>
            </p:cNvPicPr>
            <p:nvPr/>
          </p:nvPicPr>
          <p:blipFill>
            <a:blip r:embed="rId2"/>
            <a:srcRect t="7988" b="29236"/>
            <a:stretch>
              <a:fillRect/>
            </a:stretch>
          </p:blipFill>
          <p:spPr>
            <a:xfrm>
              <a:off x="0" y="0"/>
              <a:ext cx="25050852" cy="7932660"/>
            </a:xfrm>
            <a:prstGeom prst="rect">
              <a:avLst/>
            </a:prstGeom>
          </p:spPr>
        </p:pic>
      </p:grpSp>
      <p:sp>
        <p:nvSpPr>
          <p:cNvPr id="6" name="TextBox 6"/>
          <p:cNvSpPr txBox="1"/>
          <p:nvPr/>
        </p:nvSpPr>
        <p:spPr>
          <a:xfrm>
            <a:off x="1028700" y="342900"/>
            <a:ext cx="7106334" cy="685800"/>
          </a:xfrm>
          <a:prstGeom prst="rect">
            <a:avLst/>
          </a:prstGeom>
        </p:spPr>
        <p:txBody>
          <a:bodyPr lIns="0" tIns="0" rIns="0" bIns="0" rtlCol="0" anchor="t">
            <a:spAutoFit/>
          </a:bodyPr>
          <a:lstStyle/>
          <a:p>
            <a:pPr>
              <a:lnSpc>
                <a:spcPts val="4950"/>
              </a:lnSpc>
            </a:pPr>
            <a:r>
              <a:rPr lang="en-US" sz="4500">
                <a:solidFill>
                  <a:srgbClr val="000000"/>
                </a:solidFill>
                <a:latin typeface="Poppins Semi-Bold" panose="00000700000000000000"/>
              </a:rPr>
              <a:t>Exemple pratique</a:t>
            </a:r>
            <a:endParaRPr lang="en-US" sz="4500">
              <a:solidFill>
                <a:srgbClr val="000000"/>
              </a:solidFill>
              <a:latin typeface="Poppins Semi-Bold" panose="00000700000000000000"/>
            </a:endParaRPr>
          </a:p>
        </p:txBody>
      </p:sp>
      <p:sp>
        <p:nvSpPr>
          <p:cNvPr id="7" name="TextBox 7"/>
          <p:cNvSpPr txBox="1"/>
          <p:nvPr/>
        </p:nvSpPr>
        <p:spPr>
          <a:xfrm>
            <a:off x="6529425" y="408305"/>
            <a:ext cx="12076800" cy="478790"/>
          </a:xfrm>
          <a:prstGeom prst="rect">
            <a:avLst/>
          </a:prstGeom>
        </p:spPr>
        <p:txBody>
          <a:bodyPr lIns="0" tIns="0" rIns="0" bIns="0" rtlCol="0" anchor="t">
            <a:spAutoFit/>
          </a:bodyPr>
          <a:lstStyle/>
          <a:p>
            <a:pPr>
              <a:lnSpc>
                <a:spcPts val="3520"/>
              </a:lnSpc>
            </a:pPr>
            <a:r>
              <a:rPr lang="en-US" sz="3200">
                <a:solidFill>
                  <a:srgbClr val="000000"/>
                </a:solidFill>
                <a:latin typeface="Poppins" panose="00000500000000000000"/>
              </a:rPr>
              <a:t>Diagramme en Spirale des Données Météorologiques</a:t>
            </a:r>
            <a:endParaRPr lang="en-US" sz="3200">
              <a:solidFill>
                <a:srgbClr val="000000"/>
              </a:solidFill>
              <a:latin typeface="Poppins" panose="00000500000000000000"/>
            </a:endParaRPr>
          </a:p>
        </p:txBody>
      </p:sp>
      <p:grpSp>
        <p:nvGrpSpPr>
          <p:cNvPr id="8" name="Group 8"/>
          <p:cNvGrpSpPr/>
          <p:nvPr/>
        </p:nvGrpSpPr>
        <p:grpSpPr>
          <a:xfrm rot="0">
            <a:off x="596872" y="7619346"/>
            <a:ext cx="9525268" cy="2400896"/>
            <a:chOff x="0" y="0"/>
            <a:chExt cx="12700357" cy="3201195"/>
          </a:xfrm>
        </p:grpSpPr>
        <p:grpSp>
          <p:nvGrpSpPr>
            <p:cNvPr id="9" name="Group 9"/>
            <p:cNvGrpSpPr/>
            <p:nvPr/>
          </p:nvGrpSpPr>
          <p:grpSpPr>
            <a:xfrm rot="0">
              <a:off x="0" y="0"/>
              <a:ext cx="12700357" cy="3201195"/>
              <a:chOff x="0" y="0"/>
              <a:chExt cx="3470258" cy="874698"/>
            </a:xfrm>
          </p:grpSpPr>
          <p:sp>
            <p:nvSpPr>
              <p:cNvPr id="10" name="Freeform 10"/>
              <p:cNvSpPr/>
              <p:nvPr/>
            </p:nvSpPr>
            <p:spPr>
              <a:xfrm>
                <a:off x="0" y="0"/>
                <a:ext cx="3470258" cy="874698"/>
              </a:xfrm>
              <a:custGeom>
                <a:avLst/>
                <a:gdLst/>
                <a:ahLst/>
                <a:cxnLst/>
                <a:rect l="l" t="t" r="r" b="b"/>
                <a:pathLst>
                  <a:path w="3470258" h="874698">
                    <a:moveTo>
                      <a:pt x="0" y="0"/>
                    </a:moveTo>
                    <a:lnTo>
                      <a:pt x="3470258" y="0"/>
                    </a:lnTo>
                    <a:lnTo>
                      <a:pt x="3470258" y="874698"/>
                    </a:lnTo>
                    <a:lnTo>
                      <a:pt x="0" y="874698"/>
                    </a:lnTo>
                    <a:close/>
                  </a:path>
                </a:pathLst>
              </a:custGeom>
              <a:solidFill>
                <a:srgbClr val="060644"/>
              </a:solidFill>
            </p:spPr>
          </p:sp>
          <p:sp>
            <p:nvSpPr>
              <p:cNvPr id="11" name="TextBox 11"/>
              <p:cNvSpPr txBox="1"/>
              <p:nvPr/>
            </p:nvSpPr>
            <p:spPr>
              <a:xfrm>
                <a:off x="0" y="-66675"/>
                <a:ext cx="3470258" cy="941373"/>
              </a:xfrm>
              <a:prstGeom prst="rect">
                <a:avLst/>
              </a:prstGeom>
            </p:spPr>
            <p:txBody>
              <a:bodyPr lIns="50800" tIns="50800" rIns="50800" bIns="50800" rtlCol="0" anchor="ctr"/>
              <a:lstStyle/>
              <a:p>
                <a:pPr algn="ctr">
                  <a:lnSpc>
                    <a:spcPts val="2800"/>
                  </a:lnSpc>
                </a:pPr>
              </a:p>
            </p:txBody>
          </p:sp>
        </p:grpSp>
        <p:sp>
          <p:nvSpPr>
            <p:cNvPr id="12" name="TextBox 12"/>
            <p:cNvSpPr txBox="1"/>
            <p:nvPr/>
          </p:nvSpPr>
          <p:spPr>
            <a:xfrm>
              <a:off x="523345" y="199373"/>
              <a:ext cx="11620481" cy="2547876"/>
            </a:xfrm>
            <a:prstGeom prst="rect">
              <a:avLst/>
            </a:prstGeom>
          </p:spPr>
          <p:txBody>
            <a:bodyPr lIns="0" tIns="0" rIns="0" bIns="0" rtlCol="0" anchor="t">
              <a:spAutoFit/>
            </a:bodyPr>
            <a:lstStyle/>
            <a:p>
              <a:pPr algn="just">
                <a:lnSpc>
                  <a:spcPts val="2510"/>
                </a:lnSpc>
              </a:pPr>
              <a:r>
                <a:rPr lang="en-US" sz="2090">
                  <a:solidFill>
                    <a:srgbClr val="FFFFFF"/>
                  </a:solidFill>
                  <a:latin typeface="Poppins" panose="00000500000000000000"/>
                </a:rPr>
                <a:t>Cet exemple utilise une palette de couleurs soigneusement choisie : le bleu pour la spirale, le rouge pour les températures maximales et le vert pour les précipitations.  Une légende claire est également ajoutée pour expliquer les couleurs. Bien que les annotations et les titres ne soient pas inclus ici, ils pourraient être ajoutés pour plus de contexte.</a:t>
              </a:r>
              <a:endParaRPr lang="en-US" sz="2090">
                <a:solidFill>
                  <a:srgbClr val="FFFFFF"/>
                </a:solidFill>
                <a:latin typeface="Poppins" panose="00000500000000000000"/>
              </a:endParaRPr>
            </a:p>
          </p:txBody>
        </p:sp>
      </p:grpSp>
      <p:grpSp>
        <p:nvGrpSpPr>
          <p:cNvPr id="13" name="Group 13"/>
          <p:cNvGrpSpPr/>
          <p:nvPr/>
        </p:nvGrpSpPr>
        <p:grpSpPr>
          <a:xfrm rot="0">
            <a:off x="17585429" y="9657042"/>
            <a:ext cx="721621" cy="639483"/>
            <a:chOff x="0" y="0"/>
            <a:chExt cx="190057" cy="168424"/>
          </a:xfrm>
        </p:grpSpPr>
        <p:sp>
          <p:nvSpPr>
            <p:cNvPr id="14" name="Freeform 1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5" name="TextBox 1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81</a:t>
              </a:r>
              <a:endParaRPr lang="en-US" sz="2400">
                <a:solidFill>
                  <a:srgbClr val="FFFFFF"/>
                </a:solidFill>
                <a:latin typeface="Open Sans Medium"/>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426327" y="4044753"/>
            <a:ext cx="7832973" cy="1028951"/>
            <a:chOff x="0" y="0"/>
            <a:chExt cx="2063005" cy="271000"/>
          </a:xfrm>
        </p:grpSpPr>
        <p:sp>
          <p:nvSpPr>
            <p:cNvPr id="3" name="Freeform 3"/>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4" name="TextBox 4"/>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grpSp>
        <p:nvGrpSpPr>
          <p:cNvPr id="5" name="Group 5"/>
          <p:cNvGrpSpPr/>
          <p:nvPr/>
        </p:nvGrpSpPr>
        <p:grpSpPr>
          <a:xfrm rot="0">
            <a:off x="9426327" y="5437285"/>
            <a:ext cx="7832973" cy="1028951"/>
            <a:chOff x="0" y="0"/>
            <a:chExt cx="2063005" cy="271000"/>
          </a:xfrm>
        </p:grpSpPr>
        <p:sp>
          <p:nvSpPr>
            <p:cNvPr id="6" name="Freeform 6"/>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7" name="TextBox 7"/>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8" name="Freeform 8"/>
          <p:cNvSpPr/>
          <p:nvPr/>
        </p:nvSpPr>
        <p:spPr>
          <a:xfrm>
            <a:off x="16170264" y="4270361"/>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9" name="Freeform 9"/>
          <p:cNvSpPr/>
          <p:nvPr/>
        </p:nvSpPr>
        <p:spPr>
          <a:xfrm>
            <a:off x="16170264" y="5662893"/>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1"/>
            <a:stretch>
              <a:fillRect/>
            </a:stretch>
          </a:blipFill>
        </p:spPr>
      </p:sp>
      <p:sp>
        <p:nvSpPr>
          <p:cNvPr id="10" name="Freeform 10"/>
          <p:cNvSpPr/>
          <p:nvPr/>
        </p:nvSpPr>
        <p:spPr>
          <a:xfrm>
            <a:off x="16170264" y="7107489"/>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1"/>
            <a:stretch>
              <a:fillRect/>
            </a:stretch>
          </a:blipFill>
        </p:spPr>
      </p:sp>
      <p:grpSp>
        <p:nvGrpSpPr>
          <p:cNvPr id="11" name="Group 11"/>
          <p:cNvGrpSpPr/>
          <p:nvPr/>
        </p:nvGrpSpPr>
        <p:grpSpPr>
          <a:xfrm rot="0">
            <a:off x="17494177" y="-209424"/>
            <a:ext cx="1028700" cy="1007978"/>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13" name="TextBox 13"/>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14" name="Group 14"/>
          <p:cNvGrpSpPr/>
          <p:nvPr/>
        </p:nvGrpSpPr>
        <p:grpSpPr>
          <a:xfrm rot="0">
            <a:off x="17259300" y="568409"/>
            <a:ext cx="469753" cy="460291"/>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6" name="TextBox 16"/>
            <p:cNvSpPr txBox="1"/>
            <p:nvPr/>
          </p:nvSpPr>
          <p:spPr>
            <a:xfrm>
              <a:off x="0" y="9525"/>
              <a:ext cx="270933" cy="255951"/>
            </a:xfrm>
            <a:prstGeom prst="rect">
              <a:avLst/>
            </a:prstGeom>
          </p:spPr>
          <p:txBody>
            <a:bodyPr lIns="50800" tIns="50800" rIns="50800" bIns="50800" rtlCol="0" anchor="ctr"/>
            <a:lstStyle/>
            <a:p>
              <a:pPr algn="ctr">
                <a:lnSpc>
                  <a:spcPts val="2880"/>
                </a:lnSpc>
              </a:pPr>
            </a:p>
          </p:txBody>
        </p:sp>
      </p:grpSp>
      <p:grpSp>
        <p:nvGrpSpPr>
          <p:cNvPr id="17" name="Group 17"/>
          <p:cNvGrpSpPr/>
          <p:nvPr/>
        </p:nvGrpSpPr>
        <p:grpSpPr>
          <a:xfrm rot="0">
            <a:off x="17585429" y="9657042"/>
            <a:ext cx="721621" cy="639483"/>
            <a:chOff x="0" y="0"/>
            <a:chExt cx="190057" cy="168424"/>
          </a:xfrm>
        </p:grpSpPr>
        <p:sp>
          <p:nvSpPr>
            <p:cNvPr id="18" name="Freeform 1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9" name="TextBox 1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82</a:t>
              </a:r>
              <a:endParaRPr lang="en-US" sz="2400">
                <a:solidFill>
                  <a:srgbClr val="FFFFFF"/>
                </a:solidFill>
                <a:latin typeface="Open Sans Medium"/>
              </a:endParaRPr>
            </a:p>
          </p:txBody>
        </p:sp>
      </p:grpSp>
      <p:sp>
        <p:nvSpPr>
          <p:cNvPr id="20" name="Freeform 20"/>
          <p:cNvSpPr/>
          <p:nvPr/>
        </p:nvSpPr>
        <p:spPr>
          <a:xfrm>
            <a:off x="679803" y="4270361"/>
            <a:ext cx="2731584" cy="2416097"/>
          </a:xfrm>
          <a:custGeom>
            <a:avLst/>
            <a:gdLst/>
            <a:ahLst/>
            <a:cxnLst/>
            <a:rect l="l" t="t" r="r" b="b"/>
            <a:pathLst>
              <a:path w="2731584" h="2416097">
                <a:moveTo>
                  <a:pt x="0" y="0"/>
                </a:moveTo>
                <a:lnTo>
                  <a:pt x="2731584" y="0"/>
                </a:lnTo>
                <a:lnTo>
                  <a:pt x="2731584" y="2416097"/>
                </a:lnTo>
                <a:lnTo>
                  <a:pt x="0" y="2416097"/>
                </a:lnTo>
                <a:lnTo>
                  <a:pt x="0" y="0"/>
                </a:lnTo>
                <a:close/>
              </a:path>
            </a:pathLst>
          </a:custGeom>
          <a:blipFill>
            <a:blip r:embed="rId2"/>
            <a:stretch>
              <a:fillRect t="-9504" b="-9504"/>
            </a:stretch>
          </a:blipFill>
        </p:spPr>
      </p:sp>
      <p:sp>
        <p:nvSpPr>
          <p:cNvPr id="21" name="Freeform 21"/>
          <p:cNvSpPr/>
          <p:nvPr/>
        </p:nvSpPr>
        <p:spPr>
          <a:xfrm>
            <a:off x="2596257" y="6809388"/>
            <a:ext cx="2728561" cy="2438651"/>
          </a:xfrm>
          <a:custGeom>
            <a:avLst/>
            <a:gdLst/>
            <a:ahLst/>
            <a:cxnLst/>
            <a:rect l="l" t="t" r="r" b="b"/>
            <a:pathLst>
              <a:path w="2728561" h="2438651">
                <a:moveTo>
                  <a:pt x="0" y="0"/>
                </a:moveTo>
                <a:lnTo>
                  <a:pt x="2728561" y="0"/>
                </a:lnTo>
                <a:lnTo>
                  <a:pt x="2728561" y="2438652"/>
                </a:lnTo>
                <a:lnTo>
                  <a:pt x="0" y="2438652"/>
                </a:lnTo>
                <a:lnTo>
                  <a:pt x="0" y="0"/>
                </a:lnTo>
                <a:close/>
              </a:path>
            </a:pathLst>
          </a:custGeom>
          <a:blipFill>
            <a:blip r:embed="rId3"/>
            <a:stretch>
              <a:fillRect/>
            </a:stretch>
          </a:blipFill>
        </p:spPr>
      </p:sp>
      <p:sp>
        <p:nvSpPr>
          <p:cNvPr id="22" name="Freeform 22"/>
          <p:cNvSpPr/>
          <p:nvPr/>
        </p:nvSpPr>
        <p:spPr>
          <a:xfrm>
            <a:off x="5312342" y="4091435"/>
            <a:ext cx="2213029" cy="3016053"/>
          </a:xfrm>
          <a:custGeom>
            <a:avLst/>
            <a:gdLst/>
            <a:ahLst/>
            <a:cxnLst/>
            <a:rect l="l" t="t" r="r" b="b"/>
            <a:pathLst>
              <a:path w="2213029" h="3016053">
                <a:moveTo>
                  <a:pt x="0" y="0"/>
                </a:moveTo>
                <a:lnTo>
                  <a:pt x="2213030" y="0"/>
                </a:lnTo>
                <a:lnTo>
                  <a:pt x="2213030" y="3016054"/>
                </a:lnTo>
                <a:lnTo>
                  <a:pt x="0" y="3016054"/>
                </a:lnTo>
                <a:lnTo>
                  <a:pt x="0" y="0"/>
                </a:lnTo>
                <a:close/>
              </a:path>
            </a:pathLst>
          </a:custGeom>
          <a:blipFill>
            <a:blip r:embed="rId4"/>
            <a:stretch>
              <a:fillRect/>
            </a:stretch>
          </a:blipFill>
        </p:spPr>
      </p:sp>
      <p:sp>
        <p:nvSpPr>
          <p:cNvPr id="23" name="TextBox 23"/>
          <p:cNvSpPr txBox="1"/>
          <p:nvPr/>
        </p:nvSpPr>
        <p:spPr>
          <a:xfrm>
            <a:off x="425907" y="177603"/>
            <a:ext cx="14704678" cy="3286125"/>
          </a:xfrm>
          <a:prstGeom prst="rect">
            <a:avLst/>
          </a:prstGeom>
        </p:spPr>
        <p:txBody>
          <a:bodyPr lIns="0" tIns="0" rIns="0" bIns="0" rtlCol="0" anchor="t">
            <a:spAutoFit/>
          </a:bodyPr>
          <a:lstStyle/>
          <a:p>
            <a:pPr>
              <a:lnSpc>
                <a:spcPts val="8640"/>
              </a:lnSpc>
            </a:pPr>
            <a:r>
              <a:rPr lang="en-US" sz="7200">
                <a:solidFill>
                  <a:srgbClr val="FDB034"/>
                </a:solidFill>
                <a:latin typeface="Open Sans Bold"/>
              </a:rPr>
              <a:t>Section 7</a:t>
            </a:r>
            <a:endParaRPr lang="en-US" sz="7200">
              <a:solidFill>
                <a:srgbClr val="FDB034"/>
              </a:solidFill>
              <a:latin typeface="Open Sans Bold"/>
            </a:endParaRPr>
          </a:p>
          <a:p>
            <a:pPr>
              <a:lnSpc>
                <a:spcPts val="8640"/>
              </a:lnSpc>
            </a:pPr>
            <a:r>
              <a:rPr lang="en-US" sz="7200">
                <a:solidFill>
                  <a:srgbClr val="FDB034"/>
                </a:solidFill>
                <a:latin typeface="Open Sans Bold"/>
              </a:rPr>
              <a:t>collecte, préparation, nettoyage et visualisation des données</a:t>
            </a:r>
            <a:endParaRPr lang="en-US" sz="7200">
              <a:solidFill>
                <a:srgbClr val="FDB034"/>
              </a:solidFill>
              <a:latin typeface="Open Sans Bold"/>
            </a:endParaRPr>
          </a:p>
        </p:txBody>
      </p:sp>
      <p:sp>
        <p:nvSpPr>
          <p:cNvPr id="24" name="TextBox 24"/>
          <p:cNvSpPr txBox="1"/>
          <p:nvPr/>
        </p:nvSpPr>
        <p:spPr>
          <a:xfrm>
            <a:off x="10068245" y="4387835"/>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Collecte des données</a:t>
            </a:r>
            <a:endParaRPr lang="en-US" sz="2400">
              <a:solidFill>
                <a:srgbClr val="FFFFFF"/>
              </a:solidFill>
              <a:latin typeface="Open Sans Bold"/>
            </a:endParaRPr>
          </a:p>
        </p:txBody>
      </p:sp>
      <p:sp>
        <p:nvSpPr>
          <p:cNvPr id="25" name="TextBox 25"/>
          <p:cNvSpPr txBox="1"/>
          <p:nvPr/>
        </p:nvSpPr>
        <p:spPr>
          <a:xfrm>
            <a:off x="10068245" y="5608987"/>
            <a:ext cx="5665134" cy="35242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Préparation des données</a:t>
            </a:r>
            <a:endParaRPr lang="en-US" sz="2400">
              <a:solidFill>
                <a:srgbClr val="FFFFFF"/>
              </a:solidFill>
              <a:latin typeface="Open Sans Bold"/>
            </a:endParaRPr>
          </a:p>
        </p:txBody>
      </p:sp>
      <p:grpSp>
        <p:nvGrpSpPr>
          <p:cNvPr id="26" name="Group 26"/>
          <p:cNvGrpSpPr/>
          <p:nvPr/>
        </p:nvGrpSpPr>
        <p:grpSpPr>
          <a:xfrm rot="0">
            <a:off x="9426327" y="6908021"/>
            <a:ext cx="7832973" cy="1028951"/>
            <a:chOff x="0" y="0"/>
            <a:chExt cx="10443964" cy="1371935"/>
          </a:xfrm>
        </p:grpSpPr>
        <p:grpSp>
          <p:nvGrpSpPr>
            <p:cNvPr id="27" name="Group 27"/>
            <p:cNvGrpSpPr/>
            <p:nvPr/>
          </p:nvGrpSpPr>
          <p:grpSpPr>
            <a:xfrm rot="0">
              <a:off x="0" y="0"/>
              <a:ext cx="10443964" cy="1371935"/>
              <a:chOff x="0" y="0"/>
              <a:chExt cx="2063005" cy="271000"/>
            </a:xfrm>
          </p:grpSpPr>
          <p:sp>
            <p:nvSpPr>
              <p:cNvPr id="28" name="Freeform 28"/>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29" name="TextBox 29"/>
              <p:cNvSpPr txBox="1"/>
              <p:nvPr/>
            </p:nvSpPr>
            <p:spPr>
              <a:xfrm>
                <a:off x="0" y="9525"/>
                <a:ext cx="2063005" cy="261475"/>
              </a:xfrm>
              <a:prstGeom prst="rect">
                <a:avLst/>
              </a:prstGeom>
            </p:spPr>
            <p:txBody>
              <a:bodyPr lIns="50800" tIns="50800" rIns="50800" bIns="50800" rtlCol="0" anchor="ctr"/>
              <a:lstStyle/>
              <a:p>
                <a:pPr algn="ctr">
                  <a:lnSpc>
                    <a:spcPts val="2880"/>
                  </a:lnSpc>
                </a:pPr>
              </a:p>
            </p:txBody>
          </p:sp>
        </p:grpSp>
        <p:sp>
          <p:nvSpPr>
            <p:cNvPr id="30" name="TextBox 30"/>
            <p:cNvSpPr txBox="1"/>
            <p:nvPr/>
          </p:nvSpPr>
          <p:spPr>
            <a:xfrm>
              <a:off x="855890" y="339725"/>
              <a:ext cx="7553511" cy="473075"/>
            </a:xfrm>
            <a:prstGeom prst="rect">
              <a:avLst/>
            </a:prstGeom>
          </p:spPr>
          <p:txBody>
            <a:bodyPr lIns="0" tIns="0" rIns="0" bIns="0" rtlCol="0" anchor="t">
              <a:spAutoFit/>
            </a:bodyPr>
            <a:lstStyle/>
            <a:p>
              <a:pPr>
                <a:lnSpc>
                  <a:spcPts val="2880"/>
                </a:lnSpc>
                <a:spcBef>
                  <a:spcPct val="0"/>
                </a:spcBef>
              </a:pPr>
              <a:r>
                <a:rPr lang="en-US" sz="2400">
                  <a:solidFill>
                    <a:srgbClr val="FFFFFF"/>
                  </a:solidFill>
                  <a:latin typeface="Open Sans Bold"/>
                </a:rPr>
                <a:t>Visualisation des données</a:t>
              </a:r>
              <a:endParaRPr lang="en-US" sz="2400">
                <a:solidFill>
                  <a:srgbClr val="FFFFFF"/>
                </a:solidFill>
                <a:latin typeface="Open Sans Bold"/>
              </a:endParaRPr>
            </a:p>
          </p:txBody>
        </p:sp>
      </p:grpSp>
      <p:sp>
        <p:nvSpPr>
          <p:cNvPr id="31" name="Freeform 31"/>
          <p:cNvSpPr/>
          <p:nvPr/>
        </p:nvSpPr>
        <p:spPr>
          <a:xfrm>
            <a:off x="16170264" y="7133629"/>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1"/>
            <a:stretch>
              <a:fillRect/>
            </a:stretch>
          </a:blipFill>
        </p:spPr>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4112059" y="4228541"/>
            <a:ext cx="2578727" cy="1432874"/>
            <a:chOff x="0" y="0"/>
            <a:chExt cx="4159440" cy="2311200"/>
          </a:xfrm>
        </p:grpSpPr>
        <p:sp>
          <p:nvSpPr>
            <p:cNvPr id="3" name="Freeform 3"/>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48A8"/>
            </a:solidFill>
          </p:spPr>
        </p:sp>
      </p:grpSp>
      <p:grpSp>
        <p:nvGrpSpPr>
          <p:cNvPr id="4" name="Group 4"/>
          <p:cNvGrpSpPr/>
          <p:nvPr/>
        </p:nvGrpSpPr>
        <p:grpSpPr>
          <a:xfrm rot="0">
            <a:off x="4212940" y="4627603"/>
            <a:ext cx="2087711" cy="2089050"/>
            <a:chOff x="0" y="0"/>
            <a:chExt cx="3367440" cy="3369600"/>
          </a:xfrm>
        </p:grpSpPr>
        <p:sp>
          <p:nvSpPr>
            <p:cNvPr id="5" name="Freeform 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048A8"/>
            </a:solidFill>
          </p:spPr>
        </p:sp>
      </p:grpSp>
      <p:grpSp>
        <p:nvGrpSpPr>
          <p:cNvPr id="6" name="Group 6"/>
          <p:cNvGrpSpPr/>
          <p:nvPr/>
        </p:nvGrpSpPr>
        <p:grpSpPr>
          <a:xfrm rot="0">
            <a:off x="6686769" y="4626264"/>
            <a:ext cx="2088157" cy="2086818"/>
            <a:chOff x="0" y="0"/>
            <a:chExt cx="3368160" cy="3366000"/>
          </a:xfrm>
        </p:grpSpPr>
        <p:sp>
          <p:nvSpPr>
            <p:cNvPr id="7" name="Freeform 7"/>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048A8"/>
            </a:solidFill>
          </p:spPr>
        </p:sp>
      </p:grpSp>
      <p:grpSp>
        <p:nvGrpSpPr>
          <p:cNvPr id="8" name="Group 8"/>
          <p:cNvGrpSpPr/>
          <p:nvPr/>
        </p:nvGrpSpPr>
        <p:grpSpPr>
          <a:xfrm rot="0">
            <a:off x="6572496" y="5631954"/>
            <a:ext cx="2582745" cy="1431089"/>
            <a:chOff x="0" y="0"/>
            <a:chExt cx="4165920" cy="2308320"/>
          </a:xfrm>
        </p:grpSpPr>
        <p:sp>
          <p:nvSpPr>
            <p:cNvPr id="9" name="Freeform 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048A8"/>
            </a:solidFill>
          </p:spPr>
        </p:sp>
      </p:grpSp>
      <p:grpSp>
        <p:nvGrpSpPr>
          <p:cNvPr id="10" name="Group 10"/>
          <p:cNvGrpSpPr/>
          <p:nvPr/>
        </p:nvGrpSpPr>
        <p:grpSpPr>
          <a:xfrm rot="0">
            <a:off x="9412415" y="4254878"/>
            <a:ext cx="2578727" cy="1432874"/>
            <a:chOff x="0" y="0"/>
            <a:chExt cx="4159440" cy="2311200"/>
          </a:xfrm>
        </p:grpSpPr>
        <p:sp>
          <p:nvSpPr>
            <p:cNvPr id="11" name="Freeform 1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48A8"/>
            </a:solidFill>
          </p:spPr>
        </p:sp>
      </p:grpSp>
      <p:grpSp>
        <p:nvGrpSpPr>
          <p:cNvPr id="12" name="Group 12"/>
          <p:cNvGrpSpPr/>
          <p:nvPr/>
        </p:nvGrpSpPr>
        <p:grpSpPr>
          <a:xfrm rot="0">
            <a:off x="9513297" y="4653940"/>
            <a:ext cx="2087711" cy="2089050"/>
            <a:chOff x="0" y="0"/>
            <a:chExt cx="3367440" cy="3369600"/>
          </a:xfrm>
        </p:grpSpPr>
        <p:sp>
          <p:nvSpPr>
            <p:cNvPr id="13" name="Freeform 13"/>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0048A8"/>
            </a:solidFill>
          </p:spPr>
        </p:sp>
      </p:grpSp>
      <p:grpSp>
        <p:nvGrpSpPr>
          <p:cNvPr id="14" name="Group 14"/>
          <p:cNvGrpSpPr/>
          <p:nvPr/>
        </p:nvGrpSpPr>
        <p:grpSpPr>
          <a:xfrm rot="0">
            <a:off x="11987125" y="4652601"/>
            <a:ext cx="2088157" cy="2086818"/>
            <a:chOff x="0" y="0"/>
            <a:chExt cx="3368160" cy="3366000"/>
          </a:xfrm>
        </p:grpSpPr>
        <p:sp>
          <p:nvSpPr>
            <p:cNvPr id="15" name="Freeform 15"/>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0048A8"/>
            </a:solidFill>
          </p:spPr>
        </p:sp>
      </p:grpSp>
      <p:sp>
        <p:nvSpPr>
          <p:cNvPr id="16" name="Freeform 16"/>
          <p:cNvSpPr/>
          <p:nvPr/>
        </p:nvSpPr>
        <p:spPr>
          <a:xfrm>
            <a:off x="4768267" y="5108733"/>
            <a:ext cx="977057" cy="1121882"/>
          </a:xfrm>
          <a:custGeom>
            <a:avLst/>
            <a:gdLst/>
            <a:ahLst/>
            <a:cxnLst/>
            <a:rect l="l" t="t" r="r" b="b"/>
            <a:pathLst>
              <a:path w="977057" h="1121882">
                <a:moveTo>
                  <a:pt x="0" y="0"/>
                </a:moveTo>
                <a:lnTo>
                  <a:pt x="977058" y="0"/>
                </a:lnTo>
                <a:lnTo>
                  <a:pt x="977058" y="1121881"/>
                </a:lnTo>
                <a:lnTo>
                  <a:pt x="0" y="112188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7266445" y="5247650"/>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0117265" y="5247650"/>
            <a:ext cx="1114987" cy="952807"/>
          </a:xfrm>
          <a:custGeom>
            <a:avLst/>
            <a:gdLst/>
            <a:ahLst/>
            <a:cxnLst/>
            <a:rect l="l" t="t" r="r" b="b"/>
            <a:pathLst>
              <a:path w="1114987" h="952807">
                <a:moveTo>
                  <a:pt x="0" y="0"/>
                </a:moveTo>
                <a:lnTo>
                  <a:pt x="1114988" y="0"/>
                </a:lnTo>
                <a:lnTo>
                  <a:pt x="1114988" y="952807"/>
                </a:lnTo>
                <a:lnTo>
                  <a:pt x="0" y="952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2567782" y="5247650"/>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4283585" y="6977318"/>
            <a:ext cx="1986653" cy="1669873"/>
          </a:xfrm>
          <a:prstGeom prst="rect">
            <a:avLst/>
          </a:prstGeom>
        </p:spPr>
        <p:txBody>
          <a:bodyPr lIns="0" tIns="0" rIns="0" bIns="0" rtlCol="0" anchor="t">
            <a:spAutoFit/>
          </a:bodyPr>
          <a:lstStyle/>
          <a:p>
            <a:pPr algn="ctr">
              <a:lnSpc>
                <a:spcPts val="4420"/>
              </a:lnSpc>
            </a:pPr>
            <a:r>
              <a:rPr lang="en-US" sz="3200" spc="44">
                <a:solidFill>
                  <a:srgbClr val="040506"/>
                </a:solidFill>
                <a:latin typeface="Poppins Bold" panose="00000800000000000000"/>
              </a:rPr>
              <a:t>Collecte des données</a:t>
            </a:r>
            <a:endParaRPr lang="en-US" sz="3200" spc="44">
              <a:solidFill>
                <a:srgbClr val="040506"/>
              </a:solidFill>
              <a:latin typeface="Poppins Bold" panose="00000800000000000000"/>
            </a:endParaRPr>
          </a:p>
        </p:txBody>
      </p:sp>
      <p:sp>
        <p:nvSpPr>
          <p:cNvPr id="21" name="TextBox 21"/>
          <p:cNvSpPr txBox="1"/>
          <p:nvPr/>
        </p:nvSpPr>
        <p:spPr>
          <a:xfrm>
            <a:off x="6489220" y="2745370"/>
            <a:ext cx="2654780" cy="1669873"/>
          </a:xfrm>
          <a:prstGeom prst="rect">
            <a:avLst/>
          </a:prstGeom>
        </p:spPr>
        <p:txBody>
          <a:bodyPr lIns="0" tIns="0" rIns="0" bIns="0" rtlCol="0" anchor="t">
            <a:spAutoFit/>
          </a:bodyPr>
          <a:lstStyle/>
          <a:p>
            <a:pPr algn="ctr">
              <a:lnSpc>
                <a:spcPts val="4420"/>
              </a:lnSpc>
            </a:pPr>
            <a:r>
              <a:rPr lang="en-US" sz="3200" spc="44">
                <a:solidFill>
                  <a:srgbClr val="040506"/>
                </a:solidFill>
                <a:latin typeface="Poppins Bold" panose="00000800000000000000"/>
              </a:rPr>
              <a:t>Préparation des données</a:t>
            </a:r>
            <a:endParaRPr lang="en-US" sz="3200" spc="44">
              <a:solidFill>
                <a:srgbClr val="040506"/>
              </a:solidFill>
              <a:latin typeface="Poppins Bold" panose="00000800000000000000"/>
            </a:endParaRPr>
          </a:p>
        </p:txBody>
      </p:sp>
      <p:sp>
        <p:nvSpPr>
          <p:cNvPr id="22" name="TextBox 22"/>
          <p:cNvSpPr txBox="1"/>
          <p:nvPr/>
        </p:nvSpPr>
        <p:spPr>
          <a:xfrm>
            <a:off x="9563826" y="6977318"/>
            <a:ext cx="2427317" cy="1669873"/>
          </a:xfrm>
          <a:prstGeom prst="rect">
            <a:avLst/>
          </a:prstGeom>
        </p:spPr>
        <p:txBody>
          <a:bodyPr lIns="0" tIns="0" rIns="0" bIns="0" rtlCol="0" anchor="t">
            <a:spAutoFit/>
          </a:bodyPr>
          <a:lstStyle/>
          <a:p>
            <a:pPr algn="ctr">
              <a:lnSpc>
                <a:spcPts val="4420"/>
              </a:lnSpc>
            </a:pPr>
            <a:r>
              <a:rPr lang="en-US" sz="3200" spc="44">
                <a:solidFill>
                  <a:srgbClr val="040506"/>
                </a:solidFill>
                <a:latin typeface="Poppins Bold" panose="00000800000000000000"/>
              </a:rPr>
              <a:t>Nettoyage des données </a:t>
            </a:r>
            <a:endParaRPr lang="en-US" sz="3200" spc="44">
              <a:solidFill>
                <a:srgbClr val="040506"/>
              </a:solidFill>
              <a:latin typeface="Poppins Bold" panose="00000800000000000000"/>
            </a:endParaRPr>
          </a:p>
        </p:txBody>
      </p:sp>
      <p:sp>
        <p:nvSpPr>
          <p:cNvPr id="23" name="TextBox 23"/>
          <p:cNvSpPr txBox="1"/>
          <p:nvPr/>
        </p:nvSpPr>
        <p:spPr>
          <a:xfrm>
            <a:off x="11746131" y="2745370"/>
            <a:ext cx="2943310" cy="1117423"/>
          </a:xfrm>
          <a:prstGeom prst="rect">
            <a:avLst/>
          </a:prstGeom>
        </p:spPr>
        <p:txBody>
          <a:bodyPr lIns="0" tIns="0" rIns="0" bIns="0" rtlCol="0" anchor="t">
            <a:spAutoFit/>
          </a:bodyPr>
          <a:lstStyle/>
          <a:p>
            <a:pPr algn="ctr">
              <a:lnSpc>
                <a:spcPts val="4420"/>
              </a:lnSpc>
            </a:pPr>
            <a:r>
              <a:rPr lang="en-US" sz="3200" spc="44">
                <a:solidFill>
                  <a:srgbClr val="040506"/>
                </a:solidFill>
                <a:latin typeface="Poppins Bold" panose="00000800000000000000"/>
              </a:rPr>
              <a:t>Visualisation des données</a:t>
            </a:r>
            <a:endParaRPr lang="en-US" sz="3200" spc="44">
              <a:solidFill>
                <a:srgbClr val="040506"/>
              </a:solidFill>
              <a:latin typeface="Poppins Bold" panose="00000800000000000000"/>
            </a:endParaRPr>
          </a:p>
        </p:txBody>
      </p:sp>
      <p:grpSp>
        <p:nvGrpSpPr>
          <p:cNvPr id="24" name="Group 24"/>
          <p:cNvGrpSpPr/>
          <p:nvPr/>
        </p:nvGrpSpPr>
        <p:grpSpPr>
          <a:xfrm rot="0">
            <a:off x="17585429" y="9657042"/>
            <a:ext cx="721621" cy="639483"/>
            <a:chOff x="0" y="0"/>
            <a:chExt cx="190057" cy="168424"/>
          </a:xfrm>
        </p:grpSpPr>
        <p:sp>
          <p:nvSpPr>
            <p:cNvPr id="25" name="Freeform 2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6" name="TextBox 2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83</a:t>
              </a:r>
              <a:endParaRPr lang="en-US" sz="2400">
                <a:solidFill>
                  <a:srgbClr val="FFFFFF"/>
                </a:solidFill>
                <a:latin typeface="Open Sans Medium"/>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5013836" y="1028700"/>
            <a:ext cx="19354610" cy="2258023"/>
            <a:chOff x="0" y="0"/>
            <a:chExt cx="1876002" cy="218865"/>
          </a:xfrm>
        </p:grpSpPr>
        <p:sp>
          <p:nvSpPr>
            <p:cNvPr id="3" name="Freeform 3"/>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048A8"/>
            </a:solidFill>
            <a:ln cap="sq">
              <a:noFill/>
              <a:prstDash val="solid"/>
              <a:miter/>
            </a:ln>
          </p:spPr>
        </p:sp>
        <p:sp>
          <p:nvSpPr>
            <p:cNvPr id="4" name="TextBox 4"/>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5" name="TextBox 5"/>
          <p:cNvSpPr txBox="1"/>
          <p:nvPr/>
        </p:nvSpPr>
        <p:spPr>
          <a:xfrm>
            <a:off x="1490041" y="4392786"/>
            <a:ext cx="7110046" cy="4865514"/>
          </a:xfrm>
          <a:prstGeom prst="rect">
            <a:avLst/>
          </a:prstGeom>
        </p:spPr>
        <p:txBody>
          <a:bodyPr lIns="0" tIns="0" rIns="0" bIns="0" rtlCol="0" anchor="t">
            <a:spAutoFit/>
          </a:bodyPr>
          <a:lstStyle/>
          <a:p>
            <a:pPr marL="0" lvl="0" indent="0" algn="l">
              <a:lnSpc>
                <a:spcPts val="4705"/>
              </a:lnSpc>
              <a:spcBef>
                <a:spcPct val="0"/>
              </a:spcBef>
            </a:pPr>
            <a:r>
              <a:rPr lang="en-US" sz="3410" spc="334">
                <a:solidFill>
                  <a:srgbClr val="231F20"/>
                </a:solidFill>
                <a:latin typeface="Montserrat Light Bold" panose="00000800000000000000"/>
              </a:rPr>
              <a:t>Identifiez les sources de données pertinentes pour votre analyse. Cela peut inclure des bases de données, des feuilles de calcul, des fichiers CSV, des API, des flux de données en continu, etc.</a:t>
            </a:r>
            <a:endParaRPr lang="en-US" sz="3410" spc="334">
              <a:solidFill>
                <a:srgbClr val="231F20"/>
              </a:solidFill>
              <a:latin typeface="Montserrat Light Bold" panose="00000800000000000000"/>
            </a:endParaRPr>
          </a:p>
        </p:txBody>
      </p:sp>
      <p:grpSp>
        <p:nvGrpSpPr>
          <p:cNvPr id="6" name="Group 6"/>
          <p:cNvGrpSpPr/>
          <p:nvPr/>
        </p:nvGrpSpPr>
        <p:grpSpPr>
          <a:xfrm rot="0">
            <a:off x="12573606" y="3743682"/>
            <a:ext cx="3314591" cy="3314591"/>
            <a:chOff x="0" y="0"/>
            <a:chExt cx="4872604" cy="4872604"/>
          </a:xfrm>
        </p:grpSpPr>
        <p:sp>
          <p:nvSpPr>
            <p:cNvPr id="7" name="Freeform 7"/>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8" name="Group 8"/>
          <p:cNvGrpSpPr/>
          <p:nvPr/>
        </p:nvGrpSpPr>
        <p:grpSpPr>
          <a:xfrm rot="0">
            <a:off x="9981212" y="3767100"/>
            <a:ext cx="3314591" cy="3326378"/>
            <a:chOff x="0" y="0"/>
            <a:chExt cx="4872604" cy="4889931"/>
          </a:xfrm>
        </p:grpSpPr>
        <p:sp>
          <p:nvSpPr>
            <p:cNvPr id="9" name="Freeform 9"/>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0" name="Group 10"/>
          <p:cNvGrpSpPr/>
          <p:nvPr/>
        </p:nvGrpSpPr>
        <p:grpSpPr>
          <a:xfrm rot="0">
            <a:off x="12548713" y="6337440"/>
            <a:ext cx="3314591" cy="3315573"/>
            <a:chOff x="0" y="0"/>
            <a:chExt cx="4872604" cy="4874047"/>
          </a:xfrm>
        </p:grpSpPr>
        <p:sp>
          <p:nvSpPr>
            <p:cNvPr id="11" name="Freeform 11"/>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2" name="Group 12"/>
          <p:cNvGrpSpPr/>
          <p:nvPr/>
        </p:nvGrpSpPr>
        <p:grpSpPr>
          <a:xfrm rot="0">
            <a:off x="10878301" y="4617656"/>
            <a:ext cx="1520413" cy="15204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5" name="Group 15"/>
          <p:cNvGrpSpPr/>
          <p:nvPr/>
        </p:nvGrpSpPr>
        <p:grpSpPr>
          <a:xfrm rot="0">
            <a:off x="13469664" y="7244657"/>
            <a:ext cx="1522475" cy="1522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8" name="Group 18"/>
          <p:cNvGrpSpPr/>
          <p:nvPr/>
        </p:nvGrpSpPr>
        <p:grpSpPr>
          <a:xfrm rot="0">
            <a:off x="13447581" y="4617656"/>
            <a:ext cx="1566642" cy="156664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1" name="Freeform 21"/>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2" name="Freeform 22"/>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663813" y="1687504"/>
            <a:ext cx="9308329" cy="851089"/>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FFFFFF"/>
                </a:solidFill>
                <a:latin typeface="Poppins" panose="00000500000000000000"/>
              </a:rPr>
              <a:t>COLLECTE DES DONNÉES</a:t>
            </a:r>
            <a:endParaRPr lang="en-US" sz="4745" spc="37">
              <a:solidFill>
                <a:srgbClr val="FFFFFF"/>
              </a:solidFill>
              <a:latin typeface="Poppins" panose="00000500000000000000"/>
            </a:endParaRPr>
          </a:p>
        </p:txBody>
      </p:sp>
      <p:grpSp>
        <p:nvGrpSpPr>
          <p:cNvPr id="24" name="Group 24"/>
          <p:cNvGrpSpPr/>
          <p:nvPr/>
        </p:nvGrpSpPr>
        <p:grpSpPr>
          <a:xfrm rot="0">
            <a:off x="916860" y="3148979"/>
            <a:ext cx="5689104" cy="275488"/>
            <a:chOff x="0" y="0"/>
            <a:chExt cx="4519796" cy="218865"/>
          </a:xfrm>
        </p:grpSpPr>
        <p:sp>
          <p:nvSpPr>
            <p:cNvPr id="25" name="Freeform 25"/>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FFDE59"/>
            </a:solidFill>
            <a:ln cap="sq">
              <a:noFill/>
              <a:prstDash val="solid"/>
              <a:miter/>
            </a:ln>
          </p:spPr>
        </p:sp>
        <p:sp>
          <p:nvSpPr>
            <p:cNvPr id="26" name="TextBox 26"/>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27" name="Group 27"/>
          <p:cNvGrpSpPr/>
          <p:nvPr/>
        </p:nvGrpSpPr>
        <p:grpSpPr>
          <a:xfrm rot="0">
            <a:off x="12085550" y="-131220"/>
            <a:ext cx="9534019" cy="1112295"/>
            <a:chOff x="0" y="0"/>
            <a:chExt cx="1876002" cy="218865"/>
          </a:xfrm>
        </p:grpSpPr>
        <p:sp>
          <p:nvSpPr>
            <p:cNvPr id="28" name="Freeform 28"/>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DE59"/>
            </a:solidFill>
            <a:ln cap="sq">
              <a:noFill/>
              <a:prstDash val="solid"/>
              <a:miter/>
            </a:ln>
          </p:spPr>
        </p:sp>
        <p:sp>
          <p:nvSpPr>
            <p:cNvPr id="29" name="TextBox 29"/>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30" name="AutoShape 30"/>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1" name="Freeform 31"/>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2" name="Group 32"/>
          <p:cNvGrpSpPr/>
          <p:nvPr/>
        </p:nvGrpSpPr>
        <p:grpSpPr>
          <a:xfrm rot="0">
            <a:off x="17585429" y="9657042"/>
            <a:ext cx="721621" cy="639483"/>
            <a:chOff x="0" y="0"/>
            <a:chExt cx="190057" cy="168424"/>
          </a:xfrm>
        </p:grpSpPr>
        <p:sp>
          <p:nvSpPr>
            <p:cNvPr id="33" name="Freeform 33"/>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4" name="TextBox 34"/>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84</a:t>
              </a:r>
              <a:endParaRPr lang="en-US" sz="2400">
                <a:solidFill>
                  <a:srgbClr val="FFFFFF"/>
                </a:solidFill>
                <a:latin typeface="Open Sans Medium"/>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048A8"/>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1996057" y="4266084"/>
            <a:ext cx="6346855" cy="1835801"/>
          </a:xfrm>
          <a:prstGeom prst="rect">
            <a:avLst/>
          </a:prstGeom>
        </p:spPr>
        <p:txBody>
          <a:bodyPr lIns="0" tIns="0" rIns="0" bIns="0" rtlCol="0" anchor="t">
            <a:spAutoFit/>
          </a:bodyPr>
          <a:lstStyle/>
          <a:p>
            <a:pPr marL="0" lvl="0" indent="0" algn="l">
              <a:lnSpc>
                <a:spcPts val="3600"/>
              </a:lnSpc>
              <a:spcBef>
                <a:spcPct val="0"/>
              </a:spcBef>
            </a:pPr>
            <a:r>
              <a:rPr lang="en-US" sz="2610" spc="255">
                <a:solidFill>
                  <a:srgbClr val="231F20"/>
                </a:solidFill>
                <a:latin typeface="Archivo Black" panose="020B0A03020202020B04"/>
              </a:rPr>
              <a:t>Examinez les données collectées pour identifier les erreurs, les incohérences et les lacunes.</a:t>
            </a:r>
            <a:endParaRPr lang="en-US" sz="2610" spc="255">
              <a:solidFill>
                <a:srgbClr val="231F20"/>
              </a:solidFill>
              <a:latin typeface="Archivo Black" panose="020B0A03020202020B04"/>
            </a:endParaRPr>
          </a:p>
        </p:txBody>
      </p:sp>
      <p:grpSp>
        <p:nvGrpSpPr>
          <p:cNvPr id="7" name="Group 7"/>
          <p:cNvGrpSpPr/>
          <p:nvPr/>
        </p:nvGrpSpPr>
        <p:grpSpPr>
          <a:xfrm rot="0">
            <a:off x="12573606" y="3743682"/>
            <a:ext cx="3314591" cy="3314591"/>
            <a:chOff x="0" y="0"/>
            <a:chExt cx="4872604" cy="4872604"/>
          </a:xfrm>
        </p:grpSpPr>
        <p:sp>
          <p:nvSpPr>
            <p:cNvPr id="8" name="Freeform 8"/>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9" name="Group 9"/>
          <p:cNvGrpSpPr/>
          <p:nvPr/>
        </p:nvGrpSpPr>
        <p:grpSpPr>
          <a:xfrm rot="0">
            <a:off x="9981212" y="3767100"/>
            <a:ext cx="3314591" cy="3326378"/>
            <a:chOff x="0" y="0"/>
            <a:chExt cx="4872604" cy="4889931"/>
          </a:xfrm>
        </p:grpSpPr>
        <p:sp>
          <p:nvSpPr>
            <p:cNvPr id="10" name="Freeform 10"/>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1" name="Group 11"/>
          <p:cNvGrpSpPr/>
          <p:nvPr/>
        </p:nvGrpSpPr>
        <p:grpSpPr>
          <a:xfrm rot="0">
            <a:off x="12548713" y="6337440"/>
            <a:ext cx="3314591" cy="3315573"/>
            <a:chOff x="0" y="0"/>
            <a:chExt cx="4872604" cy="4874047"/>
          </a:xfrm>
        </p:grpSpPr>
        <p:sp>
          <p:nvSpPr>
            <p:cNvPr id="12" name="Freeform 12"/>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3" name="Group 13"/>
          <p:cNvGrpSpPr/>
          <p:nvPr/>
        </p:nvGrpSpPr>
        <p:grpSpPr>
          <a:xfrm rot="0">
            <a:off x="10878301" y="4617656"/>
            <a:ext cx="1520413" cy="15204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6" name="Group 16"/>
          <p:cNvGrpSpPr/>
          <p:nvPr/>
        </p:nvGrpSpPr>
        <p:grpSpPr>
          <a:xfrm rot="0">
            <a:off x="13469664" y="7244657"/>
            <a:ext cx="1522475" cy="1522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rot="0">
            <a:off x="13447581" y="4617656"/>
            <a:ext cx="1566642" cy="1566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2" name="Freeform 22"/>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569972" y="1252380"/>
            <a:ext cx="9308329" cy="851089"/>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FFFFFF"/>
                </a:solidFill>
                <a:latin typeface="Poppins" panose="00000500000000000000"/>
              </a:rPr>
              <a:t>PRÉPARATION DES DONNÉES</a:t>
            </a:r>
            <a:endParaRPr lang="en-US" sz="4745" spc="37">
              <a:solidFill>
                <a:srgbClr val="FFFFFF"/>
              </a:solidFill>
              <a:latin typeface="Poppins" panose="00000500000000000000"/>
            </a:endParaRPr>
          </a:p>
        </p:txBody>
      </p:sp>
      <p:grpSp>
        <p:nvGrpSpPr>
          <p:cNvPr id="25" name="Group 25"/>
          <p:cNvGrpSpPr/>
          <p:nvPr/>
        </p:nvGrpSpPr>
        <p:grpSpPr>
          <a:xfrm rot="0">
            <a:off x="916860" y="3148979"/>
            <a:ext cx="5689104" cy="275488"/>
            <a:chOff x="0" y="0"/>
            <a:chExt cx="4519796" cy="218865"/>
          </a:xfrm>
        </p:grpSpPr>
        <p:sp>
          <p:nvSpPr>
            <p:cNvPr id="26" name="Freeform 2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FFDE59"/>
            </a:solidFill>
            <a:ln cap="sq">
              <a:noFill/>
              <a:prstDash val="solid"/>
              <a:miter/>
            </a:ln>
          </p:spPr>
        </p:sp>
        <p:sp>
          <p:nvSpPr>
            <p:cNvPr id="27" name="TextBox 27"/>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28" name="TextBox 28"/>
          <p:cNvSpPr txBox="1"/>
          <p:nvPr/>
        </p:nvSpPr>
        <p:spPr>
          <a:xfrm>
            <a:off x="1996057" y="6902812"/>
            <a:ext cx="6346855" cy="2750201"/>
          </a:xfrm>
          <a:prstGeom prst="rect">
            <a:avLst/>
          </a:prstGeom>
        </p:spPr>
        <p:txBody>
          <a:bodyPr lIns="0" tIns="0" rIns="0" bIns="0" rtlCol="0" anchor="t">
            <a:spAutoFit/>
          </a:bodyPr>
          <a:lstStyle/>
          <a:p>
            <a:pPr marL="0" lvl="0" indent="0" algn="l">
              <a:lnSpc>
                <a:spcPts val="3600"/>
              </a:lnSpc>
              <a:spcBef>
                <a:spcPct val="0"/>
              </a:spcBef>
            </a:pPr>
            <a:r>
              <a:rPr lang="en-US" sz="2610" spc="255">
                <a:solidFill>
                  <a:srgbClr val="231F20"/>
                </a:solidFill>
                <a:latin typeface="Archivo Black" panose="020B0A03020202020B04"/>
              </a:rPr>
              <a:t>Nettoyez les données en supprimant les valeurs aberrantes, en traitant les valeurs manquantes et en normalisant les données si nécessaire.</a:t>
            </a:r>
            <a:endParaRPr lang="en-US" sz="2610" spc="255">
              <a:solidFill>
                <a:srgbClr val="231F20"/>
              </a:solidFill>
              <a:latin typeface="Archivo Black" panose="020B0A03020202020B04"/>
            </a:endParaRPr>
          </a:p>
        </p:txBody>
      </p:sp>
      <p:grpSp>
        <p:nvGrpSpPr>
          <p:cNvPr id="29" name="Group 29"/>
          <p:cNvGrpSpPr/>
          <p:nvPr/>
        </p:nvGrpSpPr>
        <p:grpSpPr>
          <a:xfrm rot="0">
            <a:off x="12085550" y="-131220"/>
            <a:ext cx="9534019" cy="1112295"/>
            <a:chOff x="0" y="0"/>
            <a:chExt cx="1876002" cy="218865"/>
          </a:xfrm>
        </p:grpSpPr>
        <p:sp>
          <p:nvSpPr>
            <p:cNvPr id="30" name="Freeform 3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DE59"/>
            </a:solidFill>
            <a:ln cap="sq">
              <a:noFill/>
              <a:prstDash val="solid"/>
              <a:miter/>
            </a:ln>
          </p:spPr>
        </p:sp>
        <p:sp>
          <p:nvSpPr>
            <p:cNvPr id="31" name="TextBox 31"/>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32" name="AutoShape 3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3" name="Freeform 3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4" name="Group 34"/>
          <p:cNvGrpSpPr/>
          <p:nvPr/>
        </p:nvGrpSpPr>
        <p:grpSpPr>
          <a:xfrm rot="0">
            <a:off x="17585429" y="9657042"/>
            <a:ext cx="721621" cy="639483"/>
            <a:chOff x="0" y="0"/>
            <a:chExt cx="190057" cy="168424"/>
          </a:xfrm>
        </p:grpSpPr>
        <p:sp>
          <p:nvSpPr>
            <p:cNvPr id="35" name="Freeform 3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6" name="TextBox 3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85</a:t>
              </a:r>
              <a:endParaRPr lang="en-US" sz="2400">
                <a:solidFill>
                  <a:srgbClr val="FFFFFF"/>
                </a:solidFill>
                <a:latin typeface="Open Sans Medium"/>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96885" y="658107"/>
            <a:ext cx="1157255" cy="1157255"/>
            <a:chOff x="0" y="0"/>
            <a:chExt cx="1543007" cy="1543007"/>
          </a:xfrm>
        </p:grpSpPr>
        <p:grpSp>
          <p:nvGrpSpPr>
            <p:cNvPr id="3" name="Group 3"/>
            <p:cNvGrpSpPr/>
            <p:nvPr/>
          </p:nvGrpSpPr>
          <p:grpSpPr>
            <a:xfrm rot="0">
              <a:off x="0" y="0"/>
              <a:ext cx="1543007" cy="15430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333725" y="165582"/>
              <a:ext cx="875557" cy="1211843"/>
            </a:xfrm>
            <a:custGeom>
              <a:avLst/>
              <a:gdLst/>
              <a:ahLst/>
              <a:cxnLst/>
              <a:rect l="l" t="t" r="r" b="b"/>
              <a:pathLst>
                <a:path w="875557" h="1211843">
                  <a:moveTo>
                    <a:pt x="0" y="0"/>
                  </a:moveTo>
                  <a:lnTo>
                    <a:pt x="875557" y="0"/>
                  </a:lnTo>
                  <a:lnTo>
                    <a:pt x="875557" y="1211843"/>
                  </a:lnTo>
                  <a:lnTo>
                    <a:pt x="0" y="121184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7" name="Group 7"/>
          <p:cNvGrpSpPr/>
          <p:nvPr/>
        </p:nvGrpSpPr>
        <p:grpSpPr>
          <a:xfrm rot="0">
            <a:off x="8680835" y="841092"/>
            <a:ext cx="1130435" cy="1130435"/>
            <a:chOff x="0" y="0"/>
            <a:chExt cx="1507247" cy="1507247"/>
          </a:xfrm>
        </p:grpSpPr>
        <p:grpSp>
          <p:nvGrpSpPr>
            <p:cNvPr id="8" name="Group 8"/>
            <p:cNvGrpSpPr/>
            <p:nvPr/>
          </p:nvGrpSpPr>
          <p:grpSpPr>
            <a:xfrm rot="0">
              <a:off x="0" y="0"/>
              <a:ext cx="1507247" cy="150724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215685" y="215012"/>
              <a:ext cx="1075876" cy="1077223"/>
            </a:xfrm>
            <a:custGeom>
              <a:avLst/>
              <a:gdLst/>
              <a:ahLst/>
              <a:cxnLst/>
              <a:rect l="l" t="t" r="r" b="b"/>
              <a:pathLst>
                <a:path w="1075876" h="1077223">
                  <a:moveTo>
                    <a:pt x="0" y="0"/>
                  </a:moveTo>
                  <a:lnTo>
                    <a:pt x="1075876" y="0"/>
                  </a:lnTo>
                  <a:lnTo>
                    <a:pt x="1075876" y="1077223"/>
                  </a:lnTo>
                  <a:lnTo>
                    <a:pt x="0" y="1077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2" name="Group 12"/>
          <p:cNvGrpSpPr/>
          <p:nvPr/>
        </p:nvGrpSpPr>
        <p:grpSpPr>
          <a:xfrm rot="0">
            <a:off x="14359044" y="472902"/>
            <a:ext cx="1342460" cy="1342460"/>
            <a:chOff x="0" y="0"/>
            <a:chExt cx="1789947" cy="1789947"/>
          </a:xfrm>
        </p:grpSpPr>
        <p:grpSp>
          <p:nvGrpSpPr>
            <p:cNvPr id="13" name="Group 13"/>
            <p:cNvGrpSpPr/>
            <p:nvPr/>
          </p:nvGrpSpPr>
          <p:grpSpPr>
            <a:xfrm rot="0">
              <a:off x="0" y="0"/>
              <a:ext cx="1789947" cy="17899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60"/>
                  </a:lnSpc>
                </a:pPr>
              </a:p>
            </p:txBody>
          </p:sp>
        </p:grpSp>
        <p:sp>
          <p:nvSpPr>
            <p:cNvPr id="16" name="Freeform 16"/>
            <p:cNvSpPr/>
            <p:nvPr/>
          </p:nvSpPr>
          <p:spPr>
            <a:xfrm>
              <a:off x="302391" y="182093"/>
              <a:ext cx="1185164" cy="1425761"/>
            </a:xfrm>
            <a:custGeom>
              <a:avLst/>
              <a:gdLst/>
              <a:ahLst/>
              <a:cxnLst/>
              <a:rect l="l" t="t" r="r" b="b"/>
              <a:pathLst>
                <a:path w="1185164" h="1425761">
                  <a:moveTo>
                    <a:pt x="0" y="0"/>
                  </a:moveTo>
                  <a:lnTo>
                    <a:pt x="1185164" y="0"/>
                  </a:lnTo>
                  <a:lnTo>
                    <a:pt x="1185164" y="1425761"/>
                  </a:lnTo>
                  <a:lnTo>
                    <a:pt x="0" y="1425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7" name="Group 17"/>
          <p:cNvGrpSpPr/>
          <p:nvPr/>
        </p:nvGrpSpPr>
        <p:grpSpPr>
          <a:xfrm rot="0">
            <a:off x="-499604" y="9597133"/>
            <a:ext cx="19491312" cy="1115761"/>
            <a:chOff x="0" y="0"/>
            <a:chExt cx="5133514" cy="293863"/>
          </a:xfrm>
        </p:grpSpPr>
        <p:sp>
          <p:nvSpPr>
            <p:cNvPr id="18" name="Freeform 18"/>
            <p:cNvSpPr/>
            <p:nvPr/>
          </p:nvSpPr>
          <p:spPr>
            <a:xfrm>
              <a:off x="0" y="0"/>
              <a:ext cx="5133514" cy="293863"/>
            </a:xfrm>
            <a:custGeom>
              <a:avLst/>
              <a:gdLst/>
              <a:ahLst/>
              <a:cxnLst/>
              <a:rect l="l" t="t" r="r" b="b"/>
              <a:pathLst>
                <a:path w="5133514" h="293863">
                  <a:moveTo>
                    <a:pt x="0" y="0"/>
                  </a:moveTo>
                  <a:lnTo>
                    <a:pt x="5133514" y="0"/>
                  </a:lnTo>
                  <a:lnTo>
                    <a:pt x="5133514" y="293863"/>
                  </a:lnTo>
                  <a:lnTo>
                    <a:pt x="0" y="293863"/>
                  </a:lnTo>
                  <a:close/>
                </a:path>
              </a:pathLst>
            </a:custGeom>
            <a:solidFill>
              <a:srgbClr val="FFFFFF"/>
            </a:solidFill>
          </p:spPr>
        </p:sp>
        <p:sp>
          <p:nvSpPr>
            <p:cNvPr id="19" name="TextBox 19"/>
            <p:cNvSpPr txBox="1"/>
            <p:nvPr/>
          </p:nvSpPr>
          <p:spPr>
            <a:xfrm>
              <a:off x="0" y="-57150"/>
              <a:ext cx="5133514" cy="351013"/>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476534" y="1885802"/>
            <a:ext cx="5355162" cy="10052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NETTOYAGE ET PRÉTRAITEMENT DES DONNÉES</a:t>
            </a:r>
            <a:endParaRPr lang="en-US" sz="2800">
              <a:solidFill>
                <a:srgbClr val="000000"/>
              </a:solidFill>
              <a:latin typeface="Poppins Bold" panose="00000800000000000000"/>
            </a:endParaRPr>
          </a:p>
        </p:txBody>
      </p:sp>
      <p:sp>
        <p:nvSpPr>
          <p:cNvPr id="21" name="TextBox 21"/>
          <p:cNvSpPr txBox="1"/>
          <p:nvPr/>
        </p:nvSpPr>
        <p:spPr>
          <a:xfrm>
            <a:off x="6673125" y="2307812"/>
            <a:ext cx="5145855" cy="10052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SÉLECTION DES VARIABLES À VISUALISER</a:t>
            </a:r>
            <a:endParaRPr lang="en-US" sz="2800">
              <a:solidFill>
                <a:srgbClr val="000000"/>
              </a:solidFill>
              <a:latin typeface="Poppins Bold" panose="00000800000000000000"/>
            </a:endParaRPr>
          </a:p>
        </p:txBody>
      </p:sp>
      <p:sp>
        <p:nvSpPr>
          <p:cNvPr id="22" name="TextBox 22"/>
          <p:cNvSpPr txBox="1"/>
          <p:nvPr/>
        </p:nvSpPr>
        <p:spPr>
          <a:xfrm>
            <a:off x="13086831" y="2193748"/>
            <a:ext cx="3886886" cy="1500506"/>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Poppins Bold" panose="00000800000000000000"/>
              </a:rPr>
              <a:t>CONVERSION DES DONNÉES AU FORMAT APPROPRIÉ</a:t>
            </a:r>
            <a:endParaRPr lang="en-US" sz="2800">
              <a:solidFill>
                <a:srgbClr val="000000"/>
              </a:solidFill>
              <a:latin typeface="Poppins Bold" panose="00000800000000000000"/>
            </a:endParaRPr>
          </a:p>
        </p:txBody>
      </p:sp>
      <p:sp>
        <p:nvSpPr>
          <p:cNvPr id="23" name="TextBox 23"/>
          <p:cNvSpPr txBox="1"/>
          <p:nvPr/>
        </p:nvSpPr>
        <p:spPr>
          <a:xfrm>
            <a:off x="-9525" y="3849229"/>
            <a:ext cx="6327279" cy="4297045"/>
          </a:xfrm>
          <a:prstGeom prst="rect">
            <a:avLst/>
          </a:prstGeom>
        </p:spPr>
        <p:txBody>
          <a:bodyPr lIns="0" tIns="0" rIns="0" bIns="0" rtlCol="0" anchor="t">
            <a:spAutoFit/>
          </a:bodyPr>
          <a:lstStyle/>
          <a:p>
            <a:pPr marL="474980" lvl="1" indent="-237490">
              <a:lnSpc>
                <a:spcPts val="3080"/>
              </a:lnSpc>
              <a:buFont typeface="Arial" panose="020B0604020202020204"/>
              <a:buChar char="•"/>
            </a:pPr>
            <a:r>
              <a:rPr lang="en-US" sz="2200" spc="156">
                <a:solidFill>
                  <a:srgbClr val="000000"/>
                </a:solidFill>
                <a:latin typeface="Poppins Bold" panose="00000800000000000000"/>
              </a:rPr>
              <a:t>Identification et traitement des valeurs manquantes.</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Détection et gestion des valeurs aberrantes (outliers).</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Normalisation ou mise à l'échelle des données si nécessaire.</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Encodage des variables catégorielles en variables numériques.</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Gestion des doublons si présents.</a:t>
            </a:r>
            <a:endParaRPr lang="en-US" sz="2200" spc="156">
              <a:solidFill>
                <a:srgbClr val="000000"/>
              </a:solidFill>
              <a:latin typeface="Poppins Bold" panose="00000800000000000000"/>
            </a:endParaRPr>
          </a:p>
          <a:p>
            <a:pPr>
              <a:lnSpc>
                <a:spcPts val="3080"/>
              </a:lnSpc>
              <a:spcBef>
                <a:spcPct val="0"/>
              </a:spcBef>
            </a:pPr>
          </a:p>
        </p:txBody>
      </p:sp>
      <p:sp>
        <p:nvSpPr>
          <p:cNvPr id="24" name="TextBox 24"/>
          <p:cNvSpPr txBox="1"/>
          <p:nvPr/>
        </p:nvSpPr>
        <p:spPr>
          <a:xfrm>
            <a:off x="6317754" y="3849229"/>
            <a:ext cx="5285903" cy="4297045"/>
          </a:xfrm>
          <a:prstGeom prst="rect">
            <a:avLst/>
          </a:prstGeom>
        </p:spPr>
        <p:txBody>
          <a:bodyPr lIns="0" tIns="0" rIns="0" bIns="0" rtlCol="0" anchor="t">
            <a:spAutoFit/>
          </a:bodyPr>
          <a:lstStyle/>
          <a:p>
            <a:pPr marL="474980" lvl="1" indent="-237490">
              <a:lnSpc>
                <a:spcPts val="3080"/>
              </a:lnSpc>
              <a:buFont typeface="Arial" panose="020B0604020202020204"/>
              <a:buChar char="•"/>
            </a:pPr>
            <a:r>
              <a:rPr lang="en-US" sz="2200" spc="156">
                <a:solidFill>
                  <a:srgbClr val="000000"/>
                </a:solidFill>
                <a:latin typeface="Poppins Bold" panose="00000800000000000000"/>
              </a:rPr>
              <a:t> Identifier les variables pertinentes pour l'analyse ou la visualisation.</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Éliminer les variables redondantes ou non informatives.</a:t>
            </a:r>
            <a:endParaRPr lang="en-US" sz="2200" spc="156">
              <a:solidFill>
                <a:srgbClr val="000000"/>
              </a:solidFill>
              <a:latin typeface="Poppins Bold" panose="00000800000000000000"/>
            </a:endParaRPr>
          </a:p>
          <a:p>
            <a:pPr marL="474980" lvl="1" indent="-237490">
              <a:lnSpc>
                <a:spcPts val="3080"/>
              </a:lnSpc>
              <a:buFont typeface="Arial" panose="020B0604020202020204"/>
              <a:buChar char="•"/>
            </a:pPr>
            <a:r>
              <a:rPr lang="en-US" sz="2200" spc="156">
                <a:solidFill>
                  <a:srgbClr val="000000"/>
                </a:solidFill>
                <a:latin typeface="Poppins Bold" panose="00000800000000000000"/>
              </a:rPr>
              <a:t>  Utilisation de techniques comme l'analyse de corrélation pour identifier les relations entre les variables</a:t>
            </a:r>
            <a:endParaRPr lang="en-US" sz="2200" spc="156">
              <a:solidFill>
                <a:srgbClr val="000000"/>
              </a:solidFill>
              <a:latin typeface="Poppins Bold" panose="00000800000000000000"/>
            </a:endParaRPr>
          </a:p>
          <a:p>
            <a:pPr>
              <a:lnSpc>
                <a:spcPts val="3080"/>
              </a:lnSpc>
              <a:spcBef>
                <a:spcPct val="0"/>
              </a:spcBef>
            </a:pPr>
          </a:p>
        </p:txBody>
      </p:sp>
      <p:sp>
        <p:nvSpPr>
          <p:cNvPr id="25" name="TextBox 25"/>
          <p:cNvSpPr txBox="1"/>
          <p:nvPr/>
        </p:nvSpPr>
        <p:spPr>
          <a:xfrm>
            <a:off x="11603657" y="3877177"/>
            <a:ext cx="6684343" cy="5085672"/>
          </a:xfrm>
          <a:prstGeom prst="rect">
            <a:avLst/>
          </a:prstGeom>
        </p:spPr>
        <p:txBody>
          <a:bodyPr lIns="0" tIns="0" rIns="0" bIns="0" rtlCol="0" anchor="t">
            <a:spAutoFit/>
          </a:bodyPr>
          <a:lstStyle/>
          <a:p>
            <a:pPr marL="514985" lvl="1" indent="-257175">
              <a:lnSpc>
                <a:spcPts val="3340"/>
              </a:lnSpc>
              <a:buFont typeface="Arial" panose="020B0604020202020204"/>
              <a:buChar char="•"/>
            </a:pPr>
            <a:r>
              <a:rPr lang="en-US" sz="2385" spc="169">
                <a:solidFill>
                  <a:srgbClr val="000000"/>
                </a:solidFill>
                <a:latin typeface="Poppins Bold" panose="00000800000000000000"/>
              </a:rPr>
              <a:t>Assurez-vous que les données sont dans le bon format pour les bibliothèques de visualisation telles que Matplotlib et Seaborn.</a:t>
            </a:r>
            <a:endParaRPr lang="en-US" sz="2385" spc="169">
              <a:solidFill>
                <a:srgbClr val="000000"/>
              </a:solidFill>
              <a:latin typeface="Poppins Bold" panose="00000800000000000000"/>
            </a:endParaRPr>
          </a:p>
          <a:p>
            <a:pPr marL="514985" lvl="1" indent="-257175">
              <a:lnSpc>
                <a:spcPts val="3340"/>
              </a:lnSpc>
              <a:buFont typeface="Arial" panose="020B0604020202020204"/>
              <a:buChar char="•"/>
            </a:pPr>
            <a:r>
              <a:rPr lang="en-US" sz="2385" spc="169">
                <a:solidFill>
                  <a:srgbClr val="000000"/>
                </a:solidFill>
                <a:latin typeface="Poppins Bold" panose="00000800000000000000"/>
              </a:rPr>
              <a:t>Par exemple, les dates peuvent nécessiter une conversion en format de date approprié.</a:t>
            </a:r>
            <a:endParaRPr lang="en-US" sz="2385" spc="169">
              <a:solidFill>
                <a:srgbClr val="000000"/>
              </a:solidFill>
              <a:latin typeface="Poppins Bold" panose="00000800000000000000"/>
            </a:endParaRPr>
          </a:p>
          <a:p>
            <a:pPr marL="514985" lvl="1" indent="-257175">
              <a:lnSpc>
                <a:spcPts val="3340"/>
              </a:lnSpc>
              <a:buFont typeface="Arial" panose="020B0604020202020204"/>
              <a:buChar char="•"/>
            </a:pPr>
            <a:r>
              <a:rPr lang="en-US" sz="2385" spc="169">
                <a:solidFill>
                  <a:srgbClr val="000000"/>
                </a:solidFill>
                <a:latin typeface="Poppins Bold" panose="00000800000000000000"/>
              </a:rPr>
              <a:t>Les données doivent être organisées de manière à être facilement utilisables pour la création de graphiques.</a:t>
            </a:r>
            <a:endParaRPr lang="en-US" sz="2385" spc="169">
              <a:solidFill>
                <a:srgbClr val="000000"/>
              </a:solidFill>
              <a:latin typeface="Poppins Bold" panose="00000800000000000000"/>
            </a:endParaRPr>
          </a:p>
          <a:p>
            <a:pPr>
              <a:lnSpc>
                <a:spcPts val="3340"/>
              </a:lnSpc>
              <a:spcBef>
                <a:spcPct val="0"/>
              </a:spcBef>
            </a:pPr>
          </a:p>
        </p:txBody>
      </p:sp>
      <p:grpSp>
        <p:nvGrpSpPr>
          <p:cNvPr id="26" name="Group 26"/>
          <p:cNvGrpSpPr/>
          <p:nvPr/>
        </p:nvGrpSpPr>
        <p:grpSpPr>
          <a:xfrm rot="0">
            <a:off x="17585429" y="9657042"/>
            <a:ext cx="721621" cy="639483"/>
            <a:chOff x="0" y="0"/>
            <a:chExt cx="190057" cy="168424"/>
          </a:xfrm>
        </p:grpSpPr>
        <p:sp>
          <p:nvSpPr>
            <p:cNvPr id="27" name="Freeform 27"/>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28" name="TextBox 28"/>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86</a:t>
              </a:r>
              <a:endParaRPr lang="en-US" sz="2400">
                <a:solidFill>
                  <a:srgbClr val="FFFFFF"/>
                </a:solidFill>
                <a:latin typeface="Open Sans Medium"/>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048A8"/>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TextBox 6"/>
          <p:cNvSpPr txBox="1"/>
          <p:nvPr/>
        </p:nvSpPr>
        <p:spPr>
          <a:xfrm>
            <a:off x="2586607" y="4177634"/>
            <a:ext cx="6346855" cy="4329446"/>
          </a:xfrm>
          <a:prstGeom prst="rect">
            <a:avLst/>
          </a:prstGeom>
        </p:spPr>
        <p:txBody>
          <a:bodyPr lIns="0" tIns="0" rIns="0" bIns="0" rtlCol="0" anchor="t">
            <a:spAutoFit/>
          </a:bodyPr>
          <a:lstStyle/>
          <a:p>
            <a:pPr marL="0" lvl="0" indent="0" algn="l">
              <a:lnSpc>
                <a:spcPts val="4290"/>
              </a:lnSpc>
              <a:spcBef>
                <a:spcPct val="0"/>
              </a:spcBef>
            </a:pPr>
            <a:r>
              <a:rPr lang="en-US" sz="3110" spc="304">
                <a:solidFill>
                  <a:srgbClr val="231F20"/>
                </a:solidFill>
                <a:latin typeface="Archivo Black" panose="020B0A03020202020B04"/>
              </a:rPr>
              <a:t>Vous créez des visualisations interactives pour représenter les données de vente, telles que des graphiques à barres montrant les ventes par produit, etc</a:t>
            </a:r>
            <a:endParaRPr lang="en-US" sz="3110" spc="304">
              <a:solidFill>
                <a:srgbClr val="231F20"/>
              </a:solidFill>
              <a:latin typeface="Archivo Black" panose="020B0A03020202020B04"/>
            </a:endParaRPr>
          </a:p>
        </p:txBody>
      </p:sp>
      <p:grpSp>
        <p:nvGrpSpPr>
          <p:cNvPr id="7" name="Group 7"/>
          <p:cNvGrpSpPr/>
          <p:nvPr/>
        </p:nvGrpSpPr>
        <p:grpSpPr>
          <a:xfrm rot="0">
            <a:off x="12573606" y="3743682"/>
            <a:ext cx="3314591" cy="3314591"/>
            <a:chOff x="0" y="0"/>
            <a:chExt cx="4872604" cy="4872604"/>
          </a:xfrm>
        </p:grpSpPr>
        <p:sp>
          <p:nvSpPr>
            <p:cNvPr id="8" name="Freeform 8"/>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9" name="Group 9"/>
          <p:cNvGrpSpPr/>
          <p:nvPr/>
        </p:nvGrpSpPr>
        <p:grpSpPr>
          <a:xfrm rot="0">
            <a:off x="9981212" y="3767100"/>
            <a:ext cx="3314591" cy="3326378"/>
            <a:chOff x="0" y="0"/>
            <a:chExt cx="4872604" cy="4889931"/>
          </a:xfrm>
        </p:grpSpPr>
        <p:sp>
          <p:nvSpPr>
            <p:cNvPr id="10" name="Freeform 10"/>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1" name="Group 11"/>
          <p:cNvGrpSpPr/>
          <p:nvPr/>
        </p:nvGrpSpPr>
        <p:grpSpPr>
          <a:xfrm rot="0">
            <a:off x="12548713" y="6337440"/>
            <a:ext cx="3314591" cy="3315573"/>
            <a:chOff x="0" y="0"/>
            <a:chExt cx="4872604" cy="4874047"/>
          </a:xfrm>
        </p:grpSpPr>
        <p:sp>
          <p:nvSpPr>
            <p:cNvPr id="12" name="Freeform 12"/>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3" name="Group 13"/>
          <p:cNvGrpSpPr/>
          <p:nvPr/>
        </p:nvGrpSpPr>
        <p:grpSpPr>
          <a:xfrm rot="0">
            <a:off x="10878301" y="4617656"/>
            <a:ext cx="1520413" cy="15204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6" name="Group 16"/>
          <p:cNvGrpSpPr/>
          <p:nvPr/>
        </p:nvGrpSpPr>
        <p:grpSpPr>
          <a:xfrm rot="0">
            <a:off x="13469664" y="7244657"/>
            <a:ext cx="1522475" cy="1522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rot="0">
            <a:off x="13447581" y="4617656"/>
            <a:ext cx="1566642" cy="1566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2" name="Freeform 22"/>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579497" y="1252380"/>
            <a:ext cx="9308329" cy="1677313"/>
          </a:xfrm>
          <a:prstGeom prst="rect">
            <a:avLst/>
          </a:prstGeom>
        </p:spPr>
        <p:txBody>
          <a:bodyPr lIns="0" tIns="0" rIns="0" bIns="0" rtlCol="0" anchor="t">
            <a:spAutoFit/>
          </a:bodyPr>
          <a:lstStyle/>
          <a:p>
            <a:pPr algn="ctr">
              <a:lnSpc>
                <a:spcPts val="6550"/>
              </a:lnSpc>
            </a:pPr>
            <a:r>
              <a:rPr lang="en-US" sz="4745" spc="37">
                <a:solidFill>
                  <a:srgbClr val="FFFFFF"/>
                </a:solidFill>
                <a:latin typeface="Poppins" panose="00000500000000000000"/>
              </a:rPr>
              <a:t>VISUALISATION DES DONNÉES </a:t>
            </a:r>
            <a:endParaRPr lang="en-US" sz="4745" spc="37">
              <a:solidFill>
                <a:srgbClr val="FFFFFF"/>
              </a:solidFill>
              <a:latin typeface="Poppins" panose="00000500000000000000"/>
            </a:endParaRPr>
          </a:p>
          <a:p>
            <a:pPr marL="0" lvl="0" indent="0" algn="ctr">
              <a:lnSpc>
                <a:spcPts val="6550"/>
              </a:lnSpc>
              <a:spcBef>
                <a:spcPct val="0"/>
              </a:spcBef>
            </a:pPr>
          </a:p>
        </p:txBody>
      </p:sp>
      <p:grpSp>
        <p:nvGrpSpPr>
          <p:cNvPr id="25" name="Group 25"/>
          <p:cNvGrpSpPr/>
          <p:nvPr/>
        </p:nvGrpSpPr>
        <p:grpSpPr>
          <a:xfrm rot="0">
            <a:off x="916860" y="3148979"/>
            <a:ext cx="5689104" cy="275488"/>
            <a:chOff x="0" y="0"/>
            <a:chExt cx="4519796" cy="218865"/>
          </a:xfrm>
        </p:grpSpPr>
        <p:sp>
          <p:nvSpPr>
            <p:cNvPr id="26" name="Freeform 2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FFDE59"/>
            </a:solidFill>
            <a:ln cap="sq">
              <a:noFill/>
              <a:prstDash val="solid"/>
              <a:miter/>
            </a:ln>
          </p:spPr>
        </p:sp>
        <p:sp>
          <p:nvSpPr>
            <p:cNvPr id="27" name="TextBox 27"/>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28" name="TextBox 28"/>
          <p:cNvSpPr txBox="1"/>
          <p:nvPr/>
        </p:nvSpPr>
        <p:spPr>
          <a:xfrm>
            <a:off x="2586607" y="5747092"/>
            <a:ext cx="6346855" cy="335042"/>
          </a:xfrm>
          <a:prstGeom prst="rect">
            <a:avLst/>
          </a:prstGeom>
        </p:spPr>
        <p:txBody>
          <a:bodyPr lIns="0" tIns="0" rIns="0" bIns="0" rtlCol="0" anchor="t">
            <a:spAutoFit/>
          </a:bodyPr>
          <a:lstStyle/>
          <a:p>
            <a:pPr marL="0" lvl="0" indent="0" algn="l">
              <a:lnSpc>
                <a:spcPts val="2775"/>
              </a:lnSpc>
              <a:spcBef>
                <a:spcPct val="0"/>
              </a:spcBef>
            </a:pPr>
          </a:p>
        </p:txBody>
      </p:sp>
      <p:grpSp>
        <p:nvGrpSpPr>
          <p:cNvPr id="29" name="Group 29"/>
          <p:cNvGrpSpPr/>
          <p:nvPr/>
        </p:nvGrpSpPr>
        <p:grpSpPr>
          <a:xfrm rot="0">
            <a:off x="12085550" y="-131220"/>
            <a:ext cx="9534019" cy="1112295"/>
            <a:chOff x="0" y="0"/>
            <a:chExt cx="1876002" cy="218865"/>
          </a:xfrm>
        </p:grpSpPr>
        <p:sp>
          <p:nvSpPr>
            <p:cNvPr id="30" name="Freeform 3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FFDE59"/>
            </a:solidFill>
            <a:ln cap="sq">
              <a:noFill/>
              <a:prstDash val="solid"/>
              <a:miter/>
            </a:ln>
          </p:spPr>
        </p:sp>
        <p:sp>
          <p:nvSpPr>
            <p:cNvPr id="31" name="TextBox 31"/>
            <p:cNvSpPr txBox="1"/>
            <p:nvPr/>
          </p:nvSpPr>
          <p:spPr>
            <a:xfrm>
              <a:off x="101600" y="-19050"/>
              <a:ext cx="1672802"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32" name="AutoShape 3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3" name="Freeform 3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4" name="Group 34"/>
          <p:cNvGrpSpPr/>
          <p:nvPr/>
        </p:nvGrpSpPr>
        <p:grpSpPr>
          <a:xfrm rot="0">
            <a:off x="17585429" y="9657042"/>
            <a:ext cx="721621" cy="639483"/>
            <a:chOff x="0" y="0"/>
            <a:chExt cx="190057" cy="168424"/>
          </a:xfrm>
        </p:grpSpPr>
        <p:sp>
          <p:nvSpPr>
            <p:cNvPr id="35" name="Freeform 35"/>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36" name="TextBox 36"/>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87</a:t>
              </a:r>
              <a:endParaRPr lang="en-US" sz="2400">
                <a:solidFill>
                  <a:srgbClr val="FFFFFF"/>
                </a:solidFill>
                <a:latin typeface="Open Sans Medium"/>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08581" y="-576860"/>
            <a:ext cx="6544563" cy="3211121"/>
          </a:xfrm>
          <a:custGeom>
            <a:avLst/>
            <a:gdLst/>
            <a:ahLst/>
            <a:cxnLst/>
            <a:rect l="l" t="t" r="r" b="b"/>
            <a:pathLst>
              <a:path w="6544563" h="3211121">
                <a:moveTo>
                  <a:pt x="0" y="0"/>
                </a:moveTo>
                <a:lnTo>
                  <a:pt x="6544563" y="0"/>
                </a:lnTo>
                <a:lnTo>
                  <a:pt x="6544563" y="3211120"/>
                </a:lnTo>
                <a:lnTo>
                  <a:pt x="0" y="3211120"/>
                </a:lnTo>
                <a:lnTo>
                  <a:pt x="0" y="0"/>
                </a:lnTo>
                <a:close/>
              </a:path>
            </a:pathLst>
          </a:custGeom>
          <a:blipFill>
            <a:blip r:embed="rId1">
              <a:alphaModFix amt="19999"/>
              <a:extLst>
                <a:ext uri="{96DAC541-7B7A-43D3-8B79-37D633B846F1}">
                  <asvg:svgBlip xmlns:asvg="http://schemas.microsoft.com/office/drawing/2016/SVG/main" r:embed="rId2"/>
                </a:ext>
              </a:extLst>
            </a:blip>
            <a:stretch>
              <a:fillRect b="-101516"/>
            </a:stretch>
          </a:blipFill>
          <a:ln cap="sq">
            <a:noFill/>
            <a:prstDash val="solid"/>
            <a:miter/>
          </a:ln>
        </p:spPr>
      </p:sp>
      <p:sp>
        <p:nvSpPr>
          <p:cNvPr id="3" name="Freeform 3"/>
          <p:cNvSpPr/>
          <p:nvPr/>
        </p:nvSpPr>
        <p:spPr>
          <a:xfrm>
            <a:off x="-92546" y="0"/>
            <a:ext cx="11679852" cy="6098234"/>
          </a:xfrm>
          <a:custGeom>
            <a:avLst/>
            <a:gdLst/>
            <a:ahLst/>
            <a:cxnLst/>
            <a:rect l="l" t="t" r="r" b="b"/>
            <a:pathLst>
              <a:path w="11679852" h="6098234">
                <a:moveTo>
                  <a:pt x="0" y="0"/>
                </a:moveTo>
                <a:lnTo>
                  <a:pt x="11679853" y="0"/>
                </a:lnTo>
                <a:lnTo>
                  <a:pt x="11679853" y="6098234"/>
                </a:lnTo>
                <a:lnTo>
                  <a:pt x="0" y="6098234"/>
                </a:lnTo>
                <a:lnTo>
                  <a:pt x="0" y="0"/>
                </a:lnTo>
                <a:close/>
              </a:path>
            </a:pathLst>
          </a:custGeom>
          <a:blipFill>
            <a:blip r:embed="rId3"/>
            <a:stretch>
              <a:fillRect l="-6883" t="-10987" r="-8318" b="-5086"/>
            </a:stretch>
          </a:blipFill>
        </p:spPr>
      </p:sp>
      <p:sp>
        <p:nvSpPr>
          <p:cNvPr id="4" name="Freeform 4"/>
          <p:cNvSpPr/>
          <p:nvPr/>
        </p:nvSpPr>
        <p:spPr>
          <a:xfrm>
            <a:off x="11587307" y="83532"/>
            <a:ext cx="6700693" cy="3202652"/>
          </a:xfrm>
          <a:custGeom>
            <a:avLst/>
            <a:gdLst/>
            <a:ahLst/>
            <a:cxnLst/>
            <a:rect l="l" t="t" r="r" b="b"/>
            <a:pathLst>
              <a:path w="6700693" h="3202652">
                <a:moveTo>
                  <a:pt x="0" y="0"/>
                </a:moveTo>
                <a:lnTo>
                  <a:pt x="6700693" y="0"/>
                </a:lnTo>
                <a:lnTo>
                  <a:pt x="6700693" y="3202651"/>
                </a:lnTo>
                <a:lnTo>
                  <a:pt x="0" y="3202651"/>
                </a:lnTo>
                <a:lnTo>
                  <a:pt x="0" y="0"/>
                </a:lnTo>
                <a:close/>
              </a:path>
            </a:pathLst>
          </a:custGeom>
          <a:blipFill>
            <a:blip r:embed="rId4"/>
            <a:stretch>
              <a:fillRect/>
            </a:stretch>
          </a:blipFill>
        </p:spPr>
      </p:sp>
      <p:grpSp>
        <p:nvGrpSpPr>
          <p:cNvPr id="5" name="Group 5"/>
          <p:cNvGrpSpPr/>
          <p:nvPr/>
        </p:nvGrpSpPr>
        <p:grpSpPr>
          <a:xfrm rot="0">
            <a:off x="17585429" y="9657042"/>
            <a:ext cx="721621" cy="639483"/>
            <a:chOff x="0" y="0"/>
            <a:chExt cx="190057" cy="168424"/>
          </a:xfrm>
        </p:grpSpPr>
        <p:sp>
          <p:nvSpPr>
            <p:cNvPr id="6" name="Freeform 6"/>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7" name="TextBox 7"/>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88</a:t>
              </a:r>
              <a:endParaRPr lang="en-US" sz="2400">
                <a:solidFill>
                  <a:srgbClr val="FFFFFF"/>
                </a:solidFill>
                <a:latin typeface="Open Sans Medium"/>
              </a:endParaRPr>
            </a:p>
          </p:txBody>
        </p:sp>
      </p:grpSp>
      <p:sp>
        <p:nvSpPr>
          <p:cNvPr id="8" name="Freeform 8"/>
          <p:cNvSpPr/>
          <p:nvPr/>
        </p:nvSpPr>
        <p:spPr>
          <a:xfrm>
            <a:off x="11449194" y="4472431"/>
            <a:ext cx="6976918" cy="5059968"/>
          </a:xfrm>
          <a:custGeom>
            <a:avLst/>
            <a:gdLst/>
            <a:ahLst/>
            <a:cxnLst/>
            <a:rect l="l" t="t" r="r" b="b"/>
            <a:pathLst>
              <a:path w="6976918" h="5059968">
                <a:moveTo>
                  <a:pt x="0" y="0"/>
                </a:moveTo>
                <a:lnTo>
                  <a:pt x="6976918" y="0"/>
                </a:lnTo>
                <a:lnTo>
                  <a:pt x="6976918" y="5059969"/>
                </a:lnTo>
                <a:lnTo>
                  <a:pt x="0" y="5059969"/>
                </a:lnTo>
                <a:lnTo>
                  <a:pt x="0" y="0"/>
                </a:lnTo>
                <a:close/>
              </a:path>
            </a:pathLst>
          </a:custGeom>
          <a:blipFill>
            <a:blip r:embed="rId5"/>
            <a:stretch>
              <a:fillRect/>
            </a:stretch>
          </a:blipFill>
        </p:spPr>
      </p:sp>
      <p:sp>
        <p:nvSpPr>
          <p:cNvPr id="9" name="TextBox 9"/>
          <p:cNvSpPr txBox="1"/>
          <p:nvPr/>
        </p:nvSpPr>
        <p:spPr>
          <a:xfrm>
            <a:off x="5128029" y="8439150"/>
            <a:ext cx="5848499" cy="819150"/>
          </a:xfrm>
          <a:prstGeom prst="rect">
            <a:avLst/>
          </a:prstGeom>
        </p:spPr>
        <p:txBody>
          <a:bodyPr lIns="0" tIns="0" rIns="0" bIns="0" rtlCol="0" anchor="t">
            <a:spAutoFit/>
          </a:bodyPr>
          <a:lstStyle/>
          <a:p>
            <a:pPr algn="ctr">
              <a:lnSpc>
                <a:spcPts val="6495"/>
              </a:lnSpc>
              <a:spcBef>
                <a:spcPct val="0"/>
              </a:spcBef>
            </a:pPr>
            <a:r>
              <a:rPr lang="en-US" sz="5415">
                <a:solidFill>
                  <a:srgbClr val="000000"/>
                </a:solidFill>
                <a:latin typeface="Open Sans Medium"/>
              </a:rPr>
              <a:t>voici un exemple :</a:t>
            </a:r>
            <a:endParaRPr lang="en-US" sz="5415">
              <a:solidFill>
                <a:srgbClr val="000000"/>
              </a:solidFill>
              <a:latin typeface="Open Sans Medium"/>
            </a:endParaRPr>
          </a:p>
        </p:txBody>
      </p:sp>
      <p:sp>
        <p:nvSpPr>
          <p:cNvPr id="10" name="AutoShape 10"/>
          <p:cNvSpPr/>
          <p:nvPr/>
        </p:nvSpPr>
        <p:spPr>
          <a:xfrm>
            <a:off x="3869927" y="8901112"/>
            <a:ext cx="1177158" cy="0"/>
          </a:xfrm>
          <a:prstGeom prst="line">
            <a:avLst/>
          </a:prstGeom>
          <a:ln w="257175" cap="flat">
            <a:solidFill>
              <a:srgbClr val="0048A8"/>
            </a:solidFill>
            <a:prstDash val="solid"/>
            <a:headEnd type="none" w="sm" len="sm"/>
            <a:tailEnd type="triangle" w="lg" len="med"/>
          </a:ln>
        </p:spPr>
      </p:sp>
      <p:sp>
        <p:nvSpPr>
          <p:cNvPr id="11" name="AutoShape 11"/>
          <p:cNvSpPr/>
          <p:nvPr/>
        </p:nvSpPr>
        <p:spPr>
          <a:xfrm flipV="1">
            <a:off x="4237421" y="6490037"/>
            <a:ext cx="0" cy="1177158"/>
          </a:xfrm>
          <a:prstGeom prst="line">
            <a:avLst/>
          </a:prstGeom>
          <a:ln w="257175" cap="flat">
            <a:solidFill>
              <a:srgbClr val="0048A8"/>
            </a:solidFill>
            <a:prstDash val="solid"/>
            <a:headEnd type="none" w="sm" len="sm"/>
            <a:tailEnd type="triangle" w="lg" len="med"/>
          </a:ln>
        </p:spPr>
      </p:sp>
      <p:sp>
        <p:nvSpPr>
          <p:cNvPr id="12" name="TextBox 12"/>
          <p:cNvSpPr txBox="1"/>
          <p:nvPr/>
        </p:nvSpPr>
        <p:spPr>
          <a:xfrm>
            <a:off x="5236497" y="6678566"/>
            <a:ext cx="2544366" cy="647700"/>
          </a:xfrm>
          <a:prstGeom prst="rect">
            <a:avLst/>
          </a:prstGeom>
        </p:spPr>
        <p:txBody>
          <a:bodyPr lIns="0" tIns="0" rIns="0" bIns="0" rtlCol="0" anchor="t">
            <a:spAutoFit/>
          </a:bodyPr>
          <a:lstStyle/>
          <a:p>
            <a:pPr algn="ctr">
              <a:lnSpc>
                <a:spcPts val="5160"/>
              </a:lnSpc>
              <a:spcBef>
                <a:spcPct val="0"/>
              </a:spcBef>
            </a:pPr>
            <a:r>
              <a:rPr lang="en-US" sz="4300">
                <a:solidFill>
                  <a:srgbClr val="FDB034"/>
                </a:solidFill>
                <a:latin typeface="Open Sans Medium"/>
              </a:rPr>
              <a:t>execution</a:t>
            </a:r>
            <a:endParaRPr lang="en-US" sz="4300">
              <a:solidFill>
                <a:srgbClr val="FDB034"/>
              </a:solidFill>
              <a:latin typeface="Open Sans Medium"/>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471487"/>
            <a:ext cx="8645776" cy="1104900"/>
          </a:xfrm>
          <a:prstGeom prst="rect">
            <a:avLst/>
          </a:prstGeom>
        </p:spPr>
        <p:txBody>
          <a:bodyPr lIns="0" tIns="0" rIns="0" bIns="0" rtlCol="0" anchor="t">
            <a:spAutoFit/>
          </a:bodyPr>
          <a:lstStyle/>
          <a:p>
            <a:pPr>
              <a:lnSpc>
                <a:spcPts val="8640"/>
              </a:lnSpc>
            </a:pPr>
            <a:r>
              <a:rPr lang="en-US" sz="7200">
                <a:solidFill>
                  <a:srgbClr val="FFDE59"/>
                </a:solidFill>
                <a:latin typeface="HK Grotesk Bold" panose="00000800000000000000"/>
              </a:rPr>
              <a:t>Conclusion Générale</a:t>
            </a:r>
            <a:endParaRPr lang="en-US" sz="7200">
              <a:solidFill>
                <a:srgbClr val="FFDE59"/>
              </a:solidFill>
              <a:latin typeface="HK Grotesk Bold" panose="00000800000000000000"/>
            </a:endParaRPr>
          </a:p>
        </p:txBody>
      </p:sp>
      <p:sp>
        <p:nvSpPr>
          <p:cNvPr id="3" name="TextBox 3"/>
          <p:cNvSpPr txBox="1"/>
          <p:nvPr/>
        </p:nvSpPr>
        <p:spPr>
          <a:xfrm>
            <a:off x="645416" y="2981325"/>
            <a:ext cx="12520932" cy="4048125"/>
          </a:xfrm>
          <a:prstGeom prst="rect">
            <a:avLst/>
          </a:prstGeom>
        </p:spPr>
        <p:txBody>
          <a:bodyPr lIns="0" tIns="0" rIns="0" bIns="0" rtlCol="0" anchor="t">
            <a:spAutoFit/>
          </a:bodyPr>
          <a:lstStyle/>
          <a:p>
            <a:pPr>
              <a:lnSpc>
                <a:spcPts val="3975"/>
              </a:lnSpc>
            </a:pPr>
            <a:r>
              <a:rPr lang="en-US" sz="3315" spc="49">
                <a:solidFill>
                  <a:srgbClr val="000000"/>
                </a:solidFill>
                <a:latin typeface="Archivo Black" panose="020B0A03020202020B04"/>
              </a:rPr>
              <a:t>La visualisation des données en Python est essentielle pour représenter graphiquement l'information, facilitant ainsi l'analyse et la communication des insights. Avec une variété d'outils, comme les histogrammes, nuages de points et corrélogrammes, les analystes peuvent explorer efficacement les données, en tirant des conclusions claires et persuasives.</a:t>
            </a:r>
            <a:endParaRPr lang="en-US" sz="3315" spc="49">
              <a:solidFill>
                <a:srgbClr val="000000"/>
              </a:solidFill>
              <a:latin typeface="Archivo Black" panose="020B0A03020202020B04"/>
            </a:endParaRPr>
          </a:p>
        </p:txBody>
      </p:sp>
      <p:sp>
        <p:nvSpPr>
          <p:cNvPr id="4" name="Freeform 4"/>
          <p:cNvSpPr/>
          <p:nvPr/>
        </p:nvSpPr>
        <p:spPr>
          <a:xfrm>
            <a:off x="13147299" y="0"/>
            <a:ext cx="5140701" cy="10287000"/>
          </a:xfrm>
          <a:custGeom>
            <a:avLst/>
            <a:gdLst/>
            <a:ahLst/>
            <a:cxnLst/>
            <a:rect l="l" t="t" r="r" b="b"/>
            <a:pathLst>
              <a:path w="5140701" h="10287000">
                <a:moveTo>
                  <a:pt x="0" y="0"/>
                </a:moveTo>
                <a:lnTo>
                  <a:pt x="5140701" y="0"/>
                </a:lnTo>
                <a:lnTo>
                  <a:pt x="5140701" y="10287000"/>
                </a:lnTo>
                <a:lnTo>
                  <a:pt x="0" y="10287000"/>
                </a:lnTo>
                <a:lnTo>
                  <a:pt x="0" y="0"/>
                </a:lnTo>
                <a:close/>
              </a:path>
            </a:pathLst>
          </a:custGeom>
          <a:blipFill>
            <a:blip r:embed="rId1"/>
            <a:stretch>
              <a:fillRect l="-80144" r="-120206"/>
            </a:stretch>
          </a:blipFill>
        </p:spPr>
      </p:sp>
      <p:grpSp>
        <p:nvGrpSpPr>
          <p:cNvPr id="5" name="Group 5"/>
          <p:cNvGrpSpPr/>
          <p:nvPr/>
        </p:nvGrpSpPr>
        <p:grpSpPr>
          <a:xfrm rot="0">
            <a:off x="17585429" y="9657042"/>
            <a:ext cx="721621" cy="639483"/>
            <a:chOff x="0" y="0"/>
            <a:chExt cx="190057" cy="168424"/>
          </a:xfrm>
        </p:grpSpPr>
        <p:sp>
          <p:nvSpPr>
            <p:cNvPr id="6" name="Freeform 6"/>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7" name="TextBox 7"/>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89</a:t>
              </a:r>
              <a:endParaRPr lang="en-US" sz="2400">
                <a:solidFill>
                  <a:srgbClr val="FFFFFF"/>
                </a:solidFill>
                <a:latin typeface="Open Sans Medium"/>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572332" y="1009650"/>
            <a:ext cx="7143336" cy="1197610"/>
          </a:xfrm>
          <a:prstGeom prst="rect">
            <a:avLst/>
          </a:prstGeom>
        </p:spPr>
        <p:txBody>
          <a:bodyPr lIns="0" tIns="0" rIns="0" bIns="0" rtlCol="0" anchor="t">
            <a:spAutoFit/>
          </a:bodyPr>
          <a:lstStyle/>
          <a:p>
            <a:pPr algn="ctr">
              <a:lnSpc>
                <a:spcPts val="4520"/>
              </a:lnSpc>
            </a:pPr>
            <a:r>
              <a:rPr lang="en-US" sz="4000" spc="-119">
                <a:solidFill>
                  <a:srgbClr val="000000"/>
                </a:solidFill>
                <a:latin typeface="Poppins Bold" panose="00000800000000000000"/>
              </a:rPr>
              <a:t>L'importance de la visualisation des données</a:t>
            </a:r>
            <a:endParaRPr lang="en-US" sz="4000" spc="-119">
              <a:solidFill>
                <a:srgbClr val="000000"/>
              </a:solidFill>
              <a:latin typeface="Poppins Bold" panose="00000800000000000000"/>
            </a:endParaRPr>
          </a:p>
        </p:txBody>
      </p:sp>
      <p:sp>
        <p:nvSpPr>
          <p:cNvPr id="5" name="Freeform 5"/>
          <p:cNvSpPr/>
          <p:nvPr/>
        </p:nvSpPr>
        <p:spPr>
          <a:xfrm>
            <a:off x="7472142" y="3399142"/>
            <a:ext cx="822281" cy="822281"/>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379819" y="7897397"/>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292023" y="5625434"/>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0004735" y="3399142"/>
            <a:ext cx="822281" cy="822281"/>
          </a:xfrm>
          <a:custGeom>
            <a:avLst/>
            <a:gdLst/>
            <a:ahLst/>
            <a:cxnLst/>
            <a:rect l="l" t="t" r="r" b="b"/>
            <a:pathLst>
              <a:path w="822281" h="822281">
                <a:moveTo>
                  <a:pt x="0" y="0"/>
                </a:moveTo>
                <a:lnTo>
                  <a:pt x="822281" y="0"/>
                </a:lnTo>
                <a:lnTo>
                  <a:pt x="822281" y="822280"/>
                </a:lnTo>
                <a:lnTo>
                  <a:pt x="0" y="822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9985685" y="7868822"/>
            <a:ext cx="822281" cy="822281"/>
          </a:xfrm>
          <a:custGeom>
            <a:avLst/>
            <a:gdLst/>
            <a:ahLst/>
            <a:cxnLst/>
            <a:rect l="l" t="t" r="r" b="b"/>
            <a:pathLst>
              <a:path w="822281" h="822281">
                <a:moveTo>
                  <a:pt x="0" y="0"/>
                </a:moveTo>
                <a:lnTo>
                  <a:pt x="822281" y="0"/>
                </a:lnTo>
                <a:lnTo>
                  <a:pt x="822281" y="822281"/>
                </a:lnTo>
                <a:lnTo>
                  <a:pt x="0" y="822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169300" y="5644484"/>
            <a:ext cx="822281" cy="822281"/>
          </a:xfrm>
          <a:custGeom>
            <a:avLst/>
            <a:gdLst/>
            <a:ahLst/>
            <a:cxnLst/>
            <a:rect l="l" t="t" r="r" b="b"/>
            <a:pathLst>
              <a:path w="822281" h="822281">
                <a:moveTo>
                  <a:pt x="0" y="0"/>
                </a:moveTo>
                <a:lnTo>
                  <a:pt x="822280" y="0"/>
                </a:lnTo>
                <a:lnTo>
                  <a:pt x="822280" y="822281"/>
                </a:lnTo>
                <a:lnTo>
                  <a:pt x="0" y="822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1598300" y="3265059"/>
            <a:ext cx="7345717" cy="1031240"/>
          </a:xfrm>
          <a:prstGeom prst="rect">
            <a:avLst/>
          </a:prstGeom>
        </p:spPr>
        <p:txBody>
          <a:bodyPr lIns="0" tIns="0" rIns="0" bIns="0" rtlCol="0" anchor="t">
            <a:spAutoFit/>
          </a:bodyPr>
          <a:lstStyle/>
          <a:p>
            <a:pPr>
              <a:lnSpc>
                <a:spcPts val="3955"/>
              </a:lnSpc>
            </a:pPr>
            <a:r>
              <a:rPr lang="en-US" sz="3500" spc="-104">
                <a:solidFill>
                  <a:srgbClr val="000000"/>
                </a:solidFill>
                <a:latin typeface="Poppins Bold" panose="00000800000000000000"/>
              </a:rPr>
              <a:t>Exploration des données interactive</a:t>
            </a:r>
            <a:endParaRPr lang="en-US" sz="3500" spc="-104">
              <a:solidFill>
                <a:srgbClr val="000000"/>
              </a:solidFill>
              <a:latin typeface="Poppins Bold" panose="00000800000000000000"/>
            </a:endParaRPr>
          </a:p>
        </p:txBody>
      </p:sp>
      <p:sp>
        <p:nvSpPr>
          <p:cNvPr id="12" name="TextBox 12"/>
          <p:cNvSpPr txBox="1"/>
          <p:nvPr/>
        </p:nvSpPr>
        <p:spPr>
          <a:xfrm>
            <a:off x="11598300" y="7782364"/>
            <a:ext cx="5839385" cy="535940"/>
          </a:xfrm>
          <a:prstGeom prst="rect">
            <a:avLst/>
          </a:prstGeom>
        </p:spPr>
        <p:txBody>
          <a:bodyPr lIns="0" tIns="0" rIns="0" bIns="0" rtlCol="0" anchor="t">
            <a:spAutoFit/>
          </a:bodyPr>
          <a:lstStyle/>
          <a:p>
            <a:pPr>
              <a:lnSpc>
                <a:spcPts val="3955"/>
              </a:lnSpc>
            </a:pPr>
            <a:r>
              <a:rPr lang="en-US" sz="3500" spc="-104">
                <a:solidFill>
                  <a:srgbClr val="000000"/>
                </a:solidFill>
                <a:latin typeface="Poppins Bold" panose="00000800000000000000"/>
              </a:rPr>
              <a:t>Amélioration de l'efficacité</a:t>
            </a:r>
            <a:endParaRPr lang="en-US" sz="3500" spc="-104">
              <a:solidFill>
                <a:srgbClr val="000000"/>
              </a:solidFill>
              <a:latin typeface="Poppins Bold" panose="00000800000000000000"/>
            </a:endParaRPr>
          </a:p>
        </p:txBody>
      </p:sp>
      <p:sp>
        <p:nvSpPr>
          <p:cNvPr id="13" name="TextBox 13"/>
          <p:cNvSpPr txBox="1"/>
          <p:nvPr/>
        </p:nvSpPr>
        <p:spPr>
          <a:xfrm>
            <a:off x="1028700" y="7816391"/>
            <a:ext cx="5446574" cy="1041107"/>
          </a:xfrm>
          <a:prstGeom prst="rect">
            <a:avLst/>
          </a:prstGeom>
        </p:spPr>
        <p:txBody>
          <a:bodyPr lIns="0" tIns="0" rIns="0" bIns="0" rtlCol="0" anchor="t">
            <a:spAutoFit/>
          </a:bodyPr>
          <a:lstStyle/>
          <a:p>
            <a:pPr algn="r">
              <a:lnSpc>
                <a:spcPts val="4000"/>
              </a:lnSpc>
            </a:pPr>
            <a:r>
              <a:rPr lang="en-US" sz="3540" spc="-106">
                <a:solidFill>
                  <a:srgbClr val="000000"/>
                </a:solidFill>
                <a:latin typeface="Poppins Bold" panose="00000800000000000000"/>
              </a:rPr>
              <a:t>Découverte de nouvelles opportunités</a:t>
            </a:r>
            <a:endParaRPr lang="en-US" sz="3540" spc="-106">
              <a:solidFill>
                <a:srgbClr val="000000"/>
              </a:solidFill>
              <a:latin typeface="Poppins Bold" panose="00000800000000000000"/>
            </a:endParaRPr>
          </a:p>
        </p:txBody>
      </p:sp>
      <p:sp>
        <p:nvSpPr>
          <p:cNvPr id="14" name="TextBox 14"/>
          <p:cNvSpPr txBox="1"/>
          <p:nvPr/>
        </p:nvSpPr>
        <p:spPr>
          <a:xfrm>
            <a:off x="323228" y="3309691"/>
            <a:ext cx="6152046" cy="1031240"/>
          </a:xfrm>
          <a:prstGeom prst="rect">
            <a:avLst/>
          </a:prstGeom>
        </p:spPr>
        <p:txBody>
          <a:bodyPr lIns="0" tIns="0" rIns="0" bIns="0" rtlCol="0" anchor="t">
            <a:spAutoFit/>
          </a:bodyPr>
          <a:lstStyle/>
          <a:p>
            <a:pPr algn="r">
              <a:lnSpc>
                <a:spcPts val="3955"/>
              </a:lnSpc>
            </a:pPr>
            <a:r>
              <a:rPr lang="en-US" sz="3500" spc="-104">
                <a:solidFill>
                  <a:srgbClr val="000000"/>
                </a:solidFill>
                <a:latin typeface="Poppins Bold" panose="00000800000000000000"/>
              </a:rPr>
              <a:t>Rôle crucial dans la communication</a:t>
            </a:r>
            <a:endParaRPr lang="en-US" sz="3500" spc="-104">
              <a:solidFill>
                <a:srgbClr val="000000"/>
              </a:solidFill>
              <a:latin typeface="Poppins Bold" panose="00000800000000000000"/>
            </a:endParaRPr>
          </a:p>
        </p:txBody>
      </p:sp>
      <p:sp>
        <p:nvSpPr>
          <p:cNvPr id="15" name="TextBox 15"/>
          <p:cNvSpPr txBox="1"/>
          <p:nvPr/>
        </p:nvSpPr>
        <p:spPr>
          <a:xfrm>
            <a:off x="12608265" y="5357585"/>
            <a:ext cx="5679735" cy="1031240"/>
          </a:xfrm>
          <a:prstGeom prst="rect">
            <a:avLst/>
          </a:prstGeom>
        </p:spPr>
        <p:txBody>
          <a:bodyPr lIns="0" tIns="0" rIns="0" bIns="0" rtlCol="0" anchor="t">
            <a:spAutoFit/>
          </a:bodyPr>
          <a:lstStyle/>
          <a:p>
            <a:pPr>
              <a:lnSpc>
                <a:spcPts val="3955"/>
              </a:lnSpc>
            </a:pPr>
            <a:r>
              <a:rPr lang="en-US" sz="3500" spc="-104">
                <a:solidFill>
                  <a:srgbClr val="000000"/>
                </a:solidFill>
                <a:latin typeface="Poppins Bold" panose="00000800000000000000"/>
              </a:rPr>
              <a:t>Meilleure compréhension du monde</a:t>
            </a:r>
            <a:endParaRPr lang="en-US" sz="3500" spc="-104">
              <a:solidFill>
                <a:srgbClr val="000000"/>
              </a:solidFill>
              <a:latin typeface="Poppins Bold" panose="00000800000000000000"/>
            </a:endParaRPr>
          </a:p>
        </p:txBody>
      </p:sp>
      <p:sp>
        <p:nvSpPr>
          <p:cNvPr id="16" name="TextBox 16"/>
          <p:cNvSpPr txBox="1"/>
          <p:nvPr/>
        </p:nvSpPr>
        <p:spPr>
          <a:xfrm>
            <a:off x="323228" y="5357585"/>
            <a:ext cx="5356507" cy="1031240"/>
          </a:xfrm>
          <a:prstGeom prst="rect">
            <a:avLst/>
          </a:prstGeom>
        </p:spPr>
        <p:txBody>
          <a:bodyPr lIns="0" tIns="0" rIns="0" bIns="0" rtlCol="0" anchor="t">
            <a:spAutoFit/>
          </a:bodyPr>
          <a:lstStyle/>
          <a:p>
            <a:pPr algn="r">
              <a:lnSpc>
                <a:spcPts val="3955"/>
              </a:lnSpc>
            </a:pPr>
            <a:r>
              <a:rPr lang="en-US" sz="3500" spc="-104">
                <a:solidFill>
                  <a:srgbClr val="000000"/>
                </a:solidFill>
                <a:latin typeface="Poppins Bold" panose="00000800000000000000"/>
              </a:rPr>
              <a:t>Amélioration de la prise de décision</a:t>
            </a:r>
            <a:endParaRPr lang="en-US" sz="3500" spc="-104">
              <a:solidFill>
                <a:srgbClr val="000000"/>
              </a:solidFill>
              <a:latin typeface="Poppins Bold" panose="00000800000000000000"/>
            </a:endParaRPr>
          </a:p>
        </p:txBody>
      </p:sp>
      <p:grpSp>
        <p:nvGrpSpPr>
          <p:cNvPr id="17" name="Group 17"/>
          <p:cNvGrpSpPr/>
          <p:nvPr/>
        </p:nvGrpSpPr>
        <p:grpSpPr>
          <a:xfrm rot="0">
            <a:off x="17561510" y="9647517"/>
            <a:ext cx="721621" cy="639483"/>
            <a:chOff x="0" y="0"/>
            <a:chExt cx="190057" cy="168424"/>
          </a:xfrm>
        </p:grpSpPr>
        <p:sp>
          <p:nvSpPr>
            <p:cNvPr id="18" name="Freeform 18"/>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19" name="TextBox 19"/>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9</a:t>
              </a:r>
              <a:endParaRPr lang="en-US" sz="2400">
                <a:solidFill>
                  <a:srgbClr val="FFFFFF"/>
                </a:solidFill>
                <a:latin typeface="Open Sans Medium"/>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333" b="-9333"/>
            </a:stretch>
          </a:blipFill>
        </p:spPr>
      </p:sp>
      <p:grpSp>
        <p:nvGrpSpPr>
          <p:cNvPr id="3" name="Group 3"/>
          <p:cNvGrpSpPr/>
          <p:nvPr/>
        </p:nvGrpSpPr>
        <p:grpSpPr>
          <a:xfrm rot="0">
            <a:off x="17585429" y="9657042"/>
            <a:ext cx="721621" cy="639483"/>
            <a:chOff x="0" y="0"/>
            <a:chExt cx="190057" cy="168424"/>
          </a:xfrm>
        </p:grpSpPr>
        <p:sp>
          <p:nvSpPr>
            <p:cNvPr id="4" name="Freeform 4"/>
            <p:cNvSpPr/>
            <p:nvPr/>
          </p:nvSpPr>
          <p:spPr>
            <a:xfrm>
              <a:off x="0" y="0"/>
              <a:ext cx="190057" cy="168424"/>
            </a:xfrm>
            <a:custGeom>
              <a:avLst/>
              <a:gdLst/>
              <a:ahLst/>
              <a:cxnLst/>
              <a:rect l="l" t="t" r="r" b="b"/>
              <a:pathLst>
                <a:path w="190057" h="168424">
                  <a:moveTo>
                    <a:pt x="0" y="0"/>
                  </a:moveTo>
                  <a:lnTo>
                    <a:pt x="190057" y="0"/>
                  </a:lnTo>
                  <a:lnTo>
                    <a:pt x="190057" y="168424"/>
                  </a:lnTo>
                  <a:lnTo>
                    <a:pt x="0" y="168424"/>
                  </a:lnTo>
                  <a:close/>
                </a:path>
              </a:pathLst>
            </a:custGeom>
            <a:solidFill>
              <a:srgbClr val="0048A8"/>
            </a:solidFill>
          </p:spPr>
        </p:sp>
        <p:sp>
          <p:nvSpPr>
            <p:cNvPr id="5" name="TextBox 5"/>
            <p:cNvSpPr txBox="1"/>
            <p:nvPr/>
          </p:nvSpPr>
          <p:spPr>
            <a:xfrm>
              <a:off x="0" y="9525"/>
              <a:ext cx="190057" cy="158899"/>
            </a:xfrm>
            <a:prstGeom prst="rect">
              <a:avLst/>
            </a:prstGeom>
          </p:spPr>
          <p:txBody>
            <a:bodyPr lIns="50800" tIns="50800" rIns="50800" bIns="50800" rtlCol="0" anchor="ctr"/>
            <a:lstStyle/>
            <a:p>
              <a:pPr algn="ctr">
                <a:lnSpc>
                  <a:spcPts val="2880"/>
                </a:lnSpc>
              </a:pPr>
              <a:r>
                <a:rPr lang="en-US" sz="2400">
                  <a:solidFill>
                    <a:srgbClr val="FFFFFF"/>
                  </a:solidFill>
                  <a:latin typeface="Open Sans Medium"/>
                </a:rPr>
                <a:t>90</a:t>
              </a:r>
              <a:endParaRPr lang="en-US" sz="2400">
                <a:solidFill>
                  <a:srgbClr val="FFFFFF"/>
                </a:solidFill>
                <a:latin typeface="Open Sans Medium"/>
              </a:endParaRPr>
            </a:p>
          </p:txBody>
        </p:sp>
      </p:grpSp>
      <p:sp>
        <p:nvSpPr>
          <p:cNvPr id="6" name="Freeform 6">
            <a:hlinkClick r:id="rId2" tooltip="https://github.com/hajar200207/mini_projet_visualisation_donnes"/>
          </p:cNvPr>
          <p:cNvSpPr/>
          <p:nvPr/>
        </p:nvSpPr>
        <p:spPr>
          <a:xfrm>
            <a:off x="8559293" y="2816774"/>
            <a:ext cx="1169414" cy="1181227"/>
          </a:xfrm>
          <a:custGeom>
            <a:avLst/>
            <a:gdLst/>
            <a:ahLst/>
            <a:cxnLst/>
            <a:rect l="l" t="t" r="r" b="b"/>
            <a:pathLst>
              <a:path w="1169414" h="1181227">
                <a:moveTo>
                  <a:pt x="0" y="0"/>
                </a:moveTo>
                <a:lnTo>
                  <a:pt x="1169414" y="0"/>
                </a:lnTo>
                <a:lnTo>
                  <a:pt x="1169414" y="1181226"/>
                </a:lnTo>
                <a:lnTo>
                  <a:pt x="0" y="1181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086350" y="4448249"/>
            <a:ext cx="8115300" cy="2752725"/>
          </a:xfrm>
          <a:prstGeom prst="rect">
            <a:avLst/>
          </a:prstGeom>
        </p:spPr>
        <p:txBody>
          <a:bodyPr lIns="0" tIns="0" rIns="0" bIns="0" rtlCol="0" anchor="t">
            <a:spAutoFit/>
          </a:bodyPr>
          <a:lstStyle/>
          <a:p>
            <a:pPr algn="ctr">
              <a:lnSpc>
                <a:spcPts val="10800"/>
              </a:lnSpc>
            </a:pPr>
            <a:r>
              <a:rPr lang="en-US" sz="9000">
                <a:solidFill>
                  <a:srgbClr val="FFDE59"/>
                </a:solidFill>
                <a:latin typeface="HK Grotesk Bold" panose="00000800000000000000"/>
              </a:rPr>
              <a:t>merci pour votre attention</a:t>
            </a:r>
            <a:endParaRPr lang="en-US" sz="9000">
              <a:solidFill>
                <a:srgbClr val="FFDE59"/>
              </a:solidFill>
              <a:latin typeface="HK Grotesk Bold"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18279</Words>
  <Application>WPS Presentation</Application>
  <PresentationFormat>On-screen Show (4:3)</PresentationFormat>
  <Paragraphs>1098</Paragraphs>
  <Slides>90</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90</vt:i4>
      </vt:variant>
    </vt:vector>
  </HeadingPairs>
  <TitlesOfParts>
    <vt:vector size="124" baseType="lpstr">
      <vt:lpstr>Arial</vt:lpstr>
      <vt:lpstr>SimSun</vt:lpstr>
      <vt:lpstr>Wingdings</vt:lpstr>
      <vt:lpstr>Open Sans Medium</vt:lpstr>
      <vt:lpstr>Public Sans Heavy</vt:lpstr>
      <vt:lpstr>Poppins Bold</vt:lpstr>
      <vt:lpstr>Public Sans Bold</vt:lpstr>
      <vt:lpstr>Archivo Black</vt:lpstr>
      <vt:lpstr>Open Sans Bold</vt:lpstr>
      <vt:lpstr>HK Grotesk Pro Semi-Bold</vt:lpstr>
      <vt:lpstr>Aileron Ultra-Bold</vt:lpstr>
      <vt:lpstr>Calibri</vt:lpstr>
      <vt:lpstr>Microsoft YaHei</vt:lpstr>
      <vt:lpstr>Arial Unicode MS</vt:lpstr>
      <vt:lpstr>Roboto Bold</vt:lpstr>
      <vt:lpstr>Cy Grotesk Wide Ultra-Bold</vt:lpstr>
      <vt:lpstr>Cy Grotesk Wide Bold</vt:lpstr>
      <vt:lpstr>Cy Grotesk Wide Semi-Bold</vt:lpstr>
      <vt:lpstr>IBM Plex Sans Bold</vt:lpstr>
      <vt:lpstr>Barlow Semi-Bold</vt:lpstr>
      <vt:lpstr>Barlow Bold</vt:lpstr>
      <vt:lpstr>League Spartan</vt:lpstr>
      <vt:lpstr>Aileron Bold</vt:lpstr>
      <vt:lpstr>Arial</vt:lpstr>
      <vt:lpstr>Aileron</vt:lpstr>
      <vt:lpstr>Lato Bold</vt:lpstr>
      <vt:lpstr>Poppins</vt:lpstr>
      <vt:lpstr>Open Sans</vt:lpstr>
      <vt:lpstr>League Spartan Bold</vt:lpstr>
      <vt:lpstr>Segoe Print</vt:lpstr>
      <vt:lpstr>Poppins Semi-Bold</vt:lpstr>
      <vt:lpstr>Montserrat Light Bold</vt:lpstr>
      <vt:lpstr>HK Grotesk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tabla de conteni do</dc:title>
  <dc:creator/>
  <cp:lastModifiedBy>hajar ouadi</cp:lastModifiedBy>
  <cp:revision>2</cp:revision>
  <dcterms:created xsi:type="dcterms:W3CDTF">2006-08-16T00:00:00Z</dcterms:created>
  <dcterms:modified xsi:type="dcterms:W3CDTF">2024-04-14T20:33:33Z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53ECE0A918034A4199C52D846193AF75_12</vt:lpwstr>
  </property>
  <property fmtid="{D5CDD505-2E9C-101B-9397-08002B2CF9AE}" pid="3" name="KSOProductBuildVer">
    <vt:lpwstr>1033-12.2.0.13489</vt:lpwstr>
  </property>
</Properties>
</file>